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712" r:id="rId2"/>
  </p:sldMasterIdLst>
  <p:notesMasterIdLst>
    <p:notesMasterId r:id="rId12"/>
  </p:notesMasterIdLst>
  <p:handoutMasterIdLst>
    <p:handoutMasterId r:id="rId13"/>
  </p:handoutMasterIdLst>
  <p:sldIdLst>
    <p:sldId id="264" r:id="rId3"/>
    <p:sldId id="291" r:id="rId4"/>
    <p:sldId id="281" r:id="rId5"/>
    <p:sldId id="282" r:id="rId6"/>
    <p:sldId id="289" r:id="rId7"/>
    <p:sldId id="262" r:id="rId8"/>
    <p:sldId id="267" r:id="rId9"/>
    <p:sldId id="290" r:id="rId10"/>
    <p:sldId id="283" r:id="rId11"/>
  </p:sldIdLst>
  <p:sldSz cx="12192000" cy="6858000"/>
  <p:notesSz cx="6797675" cy="98742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0" autoAdjust="0"/>
    <p:restoredTop sz="68585" autoAdjust="0"/>
  </p:normalViewPr>
  <p:slideViewPr>
    <p:cSldViewPr snapToGrid="0">
      <p:cViewPr varScale="1">
        <p:scale>
          <a:sx n="80" d="100"/>
          <a:sy n="80" d="100"/>
        </p:scale>
        <p:origin x="17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634AB-1206-4C25-BFF5-ADEA3360DBAE}" type="datetimeFigureOut">
              <a:rPr lang="en-GB" smtClean="0"/>
              <a:t>17/10/2017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31691-743A-4B94-91C1-57EA09ABC0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743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5BE2C-C36B-4A9A-861E-FC0C827851A0}" type="datetimeFigureOut">
              <a:rPr lang="en-GB" smtClean="0"/>
              <a:t>17/10/2017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935EA-28A2-431C-BA57-4EEC2D8B5F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311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935EA-28A2-431C-BA57-4EEC2D8B5F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292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935EA-28A2-431C-BA57-4EEC2D8B5F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289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BE" sz="1200" b="1" dirty="0" smtClean="0"/>
              <a:t>White </a:t>
            </a:r>
            <a:r>
              <a:rPr lang="fr-BE" sz="1200" b="1" dirty="0" err="1" smtClean="0"/>
              <a:t>paper</a:t>
            </a:r>
            <a:r>
              <a:rPr lang="fr-BE" sz="1200" b="1" dirty="0" smtClean="0"/>
              <a:t> on the future of Europe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BE" sz="1200" b="0" dirty="0" smtClean="0"/>
              <a:t>White </a:t>
            </a:r>
            <a:r>
              <a:rPr lang="fr-BE" sz="1200" b="0" dirty="0" err="1" smtClean="0"/>
              <a:t>Paper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forms</a:t>
            </a:r>
            <a:r>
              <a:rPr lang="fr-BE" sz="1200" b="0" dirty="0" smtClean="0"/>
              <a:t> the </a:t>
            </a:r>
            <a:r>
              <a:rPr lang="fr-BE" sz="1200" b="0" dirty="0" err="1" smtClean="0"/>
              <a:t>Commission’s</a:t>
            </a:r>
            <a:r>
              <a:rPr lang="fr-BE" sz="1200" b="0" dirty="0" smtClean="0"/>
              <a:t> contribution to the Rome </a:t>
            </a:r>
            <a:r>
              <a:rPr lang="fr-BE" sz="1200" b="0" dirty="0" err="1" smtClean="0"/>
              <a:t>Summit</a:t>
            </a:r>
            <a:r>
              <a:rPr lang="fr-BE" sz="1200" b="0" dirty="0" smtClean="0"/>
              <a:t> of 25th March 2017.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BE" sz="1200" b="0" dirty="0" err="1" smtClean="0"/>
              <a:t>During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this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Summit</a:t>
            </a:r>
            <a:r>
              <a:rPr lang="fr-BE" sz="1200" b="0" dirty="0" smtClean="0"/>
              <a:t>, Head of States </a:t>
            </a:r>
            <a:r>
              <a:rPr lang="fr-BE" sz="1200" b="0" dirty="0" err="1" smtClean="0"/>
              <a:t>will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discuss</a:t>
            </a:r>
            <a:r>
              <a:rPr lang="fr-BE" sz="1200" b="0" dirty="0" smtClean="0"/>
              <a:t> EU </a:t>
            </a:r>
            <a:r>
              <a:rPr lang="fr-BE" sz="1200" b="0" dirty="0" err="1" smtClean="0"/>
              <a:t>achievements</a:t>
            </a:r>
            <a:r>
              <a:rPr lang="fr-BE" sz="1200" b="0" dirty="0" smtClean="0"/>
              <a:t> of the </a:t>
            </a:r>
            <a:r>
              <a:rPr lang="fr-BE" sz="1200" b="0" dirty="0" err="1" smtClean="0"/>
              <a:t>past</a:t>
            </a:r>
            <a:r>
              <a:rPr lang="fr-BE" sz="1200" b="0" dirty="0" smtClean="0"/>
              <a:t> 60 </a:t>
            </a:r>
            <a:r>
              <a:rPr lang="fr-BE" sz="1200" b="0" dirty="0" err="1" smtClean="0"/>
              <a:t>years</a:t>
            </a:r>
            <a:r>
              <a:rPr lang="fr-BE" sz="1200" b="0" dirty="0" smtClean="0"/>
              <a:t> but </a:t>
            </a:r>
            <a:r>
              <a:rPr lang="fr-BE" sz="1200" b="0" dirty="0" err="1" smtClean="0"/>
              <a:t>also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its</a:t>
            </a:r>
            <a:r>
              <a:rPr lang="fr-BE" sz="1200" b="0" dirty="0" smtClean="0"/>
              <a:t> future </a:t>
            </a:r>
            <a:r>
              <a:rPr lang="fr-BE" sz="1200" b="0" dirty="0" err="1" smtClean="0"/>
              <a:t>at</a:t>
            </a:r>
            <a:r>
              <a:rPr lang="fr-BE" sz="1200" b="0" dirty="0" smtClean="0"/>
              <a:t> 27.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BE" sz="1200" b="0" dirty="0" smtClean="0"/>
              <a:t>White </a:t>
            </a:r>
            <a:r>
              <a:rPr lang="fr-BE" sz="1200" b="0" dirty="0" err="1" smtClean="0"/>
              <a:t>Paper</a:t>
            </a:r>
            <a:r>
              <a:rPr lang="fr-BE" sz="1200" b="0" dirty="0" smtClean="0"/>
              <a:t> sets out five scenarios:</a:t>
            </a:r>
          </a:p>
          <a:p>
            <a:pPr>
              <a:spcAft>
                <a:spcPts val="600"/>
              </a:spcAft>
            </a:pPr>
            <a:r>
              <a:rPr lang="fr-BE" sz="1200" b="0" dirty="0" smtClean="0"/>
              <a:t>	- </a:t>
            </a:r>
            <a:r>
              <a:rPr lang="fr-BE" sz="1200" b="0" dirty="0" err="1" smtClean="0"/>
              <a:t>Carrying</a:t>
            </a:r>
            <a:r>
              <a:rPr lang="fr-BE" sz="1200" b="0" dirty="0" smtClean="0"/>
              <a:t> on </a:t>
            </a:r>
          </a:p>
          <a:p>
            <a:pPr>
              <a:spcAft>
                <a:spcPts val="600"/>
              </a:spcAft>
            </a:pPr>
            <a:r>
              <a:rPr lang="fr-BE" sz="1200" b="0" dirty="0" smtClean="0"/>
              <a:t>	- </a:t>
            </a:r>
            <a:r>
              <a:rPr lang="fr-BE" sz="1200" b="0" dirty="0" err="1" smtClean="0"/>
              <a:t>Nothing</a:t>
            </a:r>
            <a:r>
              <a:rPr lang="fr-BE" sz="1200" b="0" dirty="0" smtClean="0"/>
              <a:t> but the Single </a:t>
            </a:r>
            <a:r>
              <a:rPr lang="fr-BE" sz="1200" b="0" dirty="0" err="1" smtClean="0"/>
              <a:t>Market</a:t>
            </a:r>
            <a:endParaRPr lang="fr-BE" sz="1200" b="0" dirty="0" smtClean="0"/>
          </a:p>
          <a:p>
            <a:pPr>
              <a:spcAft>
                <a:spcPts val="600"/>
              </a:spcAft>
            </a:pPr>
            <a:r>
              <a:rPr lang="fr-BE" sz="1200" b="0" dirty="0" smtClean="0"/>
              <a:t>	- </a:t>
            </a:r>
            <a:r>
              <a:rPr lang="fr-BE" sz="1200" b="0" dirty="0" err="1" smtClean="0"/>
              <a:t>Those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Who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Want</a:t>
            </a:r>
            <a:r>
              <a:rPr lang="fr-BE" sz="1200" b="0" dirty="0" smtClean="0"/>
              <a:t> More Do More</a:t>
            </a:r>
          </a:p>
          <a:p>
            <a:pPr>
              <a:spcAft>
                <a:spcPts val="600"/>
              </a:spcAft>
            </a:pPr>
            <a:r>
              <a:rPr lang="fr-BE" sz="1200" b="0" dirty="0" smtClean="0"/>
              <a:t>	- </a:t>
            </a:r>
            <a:r>
              <a:rPr lang="fr-BE" sz="1200" b="0" dirty="0" err="1" smtClean="0"/>
              <a:t>Doing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Less</a:t>
            </a:r>
            <a:r>
              <a:rPr lang="fr-BE" sz="1200" b="0" dirty="0" smtClean="0"/>
              <a:t> More </a:t>
            </a:r>
            <a:r>
              <a:rPr lang="fr-BE" sz="1200" b="0" dirty="0" err="1" smtClean="0"/>
              <a:t>Efficiently</a:t>
            </a:r>
            <a:endParaRPr lang="fr-BE" sz="1200" b="0" dirty="0" smtClean="0"/>
          </a:p>
          <a:p>
            <a:pPr>
              <a:spcAft>
                <a:spcPts val="600"/>
              </a:spcAft>
            </a:pPr>
            <a:r>
              <a:rPr lang="fr-BE" sz="1200" b="0" dirty="0" smtClean="0"/>
              <a:t>	- </a:t>
            </a:r>
            <a:r>
              <a:rPr lang="fr-BE" sz="1200" b="0" dirty="0" err="1" smtClean="0"/>
              <a:t>Doing</a:t>
            </a:r>
            <a:r>
              <a:rPr lang="fr-BE" sz="1200" b="0" dirty="0" smtClean="0"/>
              <a:t> Much More </a:t>
            </a:r>
            <a:r>
              <a:rPr lang="fr-BE" sz="1200" b="0" dirty="0" err="1" smtClean="0"/>
              <a:t>Together</a:t>
            </a:r>
            <a:endParaRPr lang="fr-BE" sz="1200" b="0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BE" sz="1200" b="0" dirty="0" smtClean="0"/>
              <a:t>For time </a:t>
            </a:r>
            <a:r>
              <a:rPr lang="fr-BE" sz="1200" b="0" dirty="0" err="1" smtClean="0"/>
              <a:t>being</a:t>
            </a:r>
            <a:r>
              <a:rPr lang="fr-BE" sz="1200" b="0" dirty="0" smtClean="0"/>
              <a:t>, </a:t>
            </a:r>
            <a:r>
              <a:rPr lang="fr-BE" sz="1200" b="0" dirty="0" err="1" smtClean="0"/>
              <a:t>we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can</a:t>
            </a:r>
            <a:r>
              <a:rPr lang="fr-BE" sz="1200" b="0" dirty="0" smtClean="0"/>
              <a:t> assume the 1st scenario </a:t>
            </a:r>
            <a:r>
              <a:rPr lang="fr-BE" sz="1200" b="0" dirty="0" err="1" smtClean="0"/>
              <a:t>would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prevail</a:t>
            </a:r>
            <a:r>
              <a:rPr lang="fr-BE" sz="1200" b="0" dirty="0" smtClean="0"/>
              <a:t>  </a:t>
            </a:r>
          </a:p>
          <a:p>
            <a:endParaRPr lang="en-GB" dirty="0" smtClean="0"/>
          </a:p>
          <a:p>
            <a:r>
              <a:rPr lang="en-GB" b="1" dirty="0" err="1" smtClean="0"/>
              <a:t>Brexit</a:t>
            </a:r>
            <a:endParaRPr lang="en-GB" b="1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1200" b="0" dirty="0" smtClean="0"/>
              <a:t>The UK </a:t>
            </a:r>
            <a:r>
              <a:rPr lang="fr-BE" sz="1200" b="0" dirty="0" err="1" smtClean="0"/>
              <a:t>government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triggered</a:t>
            </a:r>
            <a:r>
              <a:rPr lang="fr-BE" sz="1200" b="0" dirty="0" smtClean="0"/>
              <a:t> Art. 50 of the TEU on 29th March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1200" b="0" dirty="0" smtClean="0"/>
              <a:t>The </a:t>
            </a:r>
            <a:r>
              <a:rPr lang="fr-BE" sz="1200" b="0" dirty="0" err="1" smtClean="0"/>
              <a:t>negotiations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before</a:t>
            </a:r>
            <a:r>
              <a:rPr lang="fr-BE" sz="1200" b="0" dirty="0" smtClean="0"/>
              <a:t> the effective exit of the UK </a:t>
            </a:r>
            <a:r>
              <a:rPr lang="fr-BE" sz="1200" b="0" dirty="0" err="1" smtClean="0"/>
              <a:t>will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take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two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years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after</a:t>
            </a:r>
            <a:r>
              <a:rPr lang="fr-BE" sz="1200" b="0" dirty="0" smtClean="0"/>
              <a:t> the </a:t>
            </a:r>
            <a:r>
              <a:rPr lang="fr-BE" sz="1200" b="0" dirty="0" err="1" smtClean="0"/>
              <a:t>triggeringof</a:t>
            </a:r>
            <a:r>
              <a:rPr lang="fr-BE" sz="1200" b="0" dirty="0" smtClean="0"/>
              <a:t> Art.50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1200" b="0" dirty="0" err="1" smtClean="0"/>
              <a:t>Throughout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this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process</a:t>
            </a:r>
            <a:r>
              <a:rPr lang="fr-BE" sz="1200" b="0" dirty="0" smtClean="0"/>
              <a:t>, </a:t>
            </a:r>
            <a:r>
              <a:rPr lang="fr-BE" sz="1200" b="0" dirty="0" err="1" smtClean="0"/>
              <a:t>Copa</a:t>
            </a:r>
            <a:r>
              <a:rPr lang="fr-BE" sz="1200" b="0" dirty="0" smtClean="0"/>
              <a:t>-Cogeca </a:t>
            </a:r>
            <a:r>
              <a:rPr lang="fr-BE" sz="1200" b="0" dirty="0" err="1" smtClean="0"/>
              <a:t>will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liaise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frequently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with</a:t>
            </a:r>
            <a:r>
              <a:rPr lang="fr-BE" sz="1200" b="0" dirty="0" smtClean="0"/>
              <a:t> the Commission Art. 50 </a:t>
            </a:r>
            <a:r>
              <a:rPr lang="fr-BE" sz="1200" b="0" dirty="0" err="1" smtClean="0"/>
              <a:t>Task</a:t>
            </a:r>
            <a:r>
              <a:rPr lang="fr-BE" sz="1200" b="0" dirty="0" smtClean="0"/>
              <a:t> Force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1200" b="0" dirty="0" err="1" smtClean="0"/>
              <a:t>Need</a:t>
            </a:r>
            <a:r>
              <a:rPr lang="fr-BE" sz="1200" b="0" dirty="0" smtClean="0"/>
              <a:t> to organise </a:t>
            </a:r>
            <a:r>
              <a:rPr lang="fr-BE" sz="1200" b="0" dirty="0" err="1" smtClean="0"/>
              <a:t>it</a:t>
            </a:r>
            <a:r>
              <a:rPr lang="fr-BE" sz="1200" b="0" dirty="0" smtClean="0"/>
              <a:t> in an </a:t>
            </a:r>
            <a:r>
              <a:rPr lang="fr-BE" sz="1200" b="0" dirty="0" err="1" smtClean="0"/>
              <a:t>orderly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fashion</a:t>
            </a:r>
            <a:r>
              <a:rPr lang="fr-BE" sz="1200" b="0" dirty="0" smtClean="0"/>
              <a:t>, in the </a:t>
            </a:r>
            <a:r>
              <a:rPr lang="fr-BE" sz="1200" b="0" dirty="0" err="1" smtClean="0"/>
              <a:t>interest</a:t>
            </a:r>
            <a:r>
              <a:rPr lang="fr-BE" sz="1200" b="0" dirty="0" smtClean="0"/>
              <a:t> of all 28 </a:t>
            </a:r>
            <a:r>
              <a:rPr lang="fr-BE" sz="1200" b="0" dirty="0" err="1" smtClean="0"/>
              <a:t>Member</a:t>
            </a:r>
            <a:r>
              <a:rPr lang="fr-BE" sz="1200" b="0" dirty="0" smtClean="0"/>
              <a:t> States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BE" sz="1200" b="0" dirty="0" err="1" smtClean="0"/>
              <a:t>European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farmers</a:t>
            </a:r>
            <a:r>
              <a:rPr lang="fr-BE" sz="1200" b="0" dirty="0" smtClean="0"/>
              <a:t>, </a:t>
            </a:r>
            <a:r>
              <a:rPr lang="fr-BE" sz="1200" b="0" dirty="0" err="1" smtClean="0"/>
              <a:t>including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those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from</a:t>
            </a:r>
            <a:r>
              <a:rPr lang="fr-BE" sz="1200" b="0" dirty="0" smtClean="0"/>
              <a:t> the UK, are </a:t>
            </a:r>
            <a:r>
              <a:rPr lang="fr-BE" sz="1200" b="0" dirty="0" err="1" smtClean="0"/>
              <a:t>very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much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interested</a:t>
            </a:r>
            <a:r>
              <a:rPr lang="fr-BE" sz="1200" b="0" dirty="0" smtClean="0"/>
              <a:t> in </a:t>
            </a:r>
            <a:r>
              <a:rPr lang="fr-BE" sz="1200" b="0" dirty="0" err="1" smtClean="0"/>
              <a:t>continued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cooperation</a:t>
            </a:r>
            <a:r>
              <a:rPr lang="fr-BE" sz="1200" b="0" dirty="0" smtClean="0"/>
              <a:t>, as </a:t>
            </a:r>
            <a:r>
              <a:rPr lang="fr-BE" sz="1200" b="0" dirty="0" err="1" smtClean="0"/>
              <a:t>they</a:t>
            </a:r>
            <a:r>
              <a:rPr lang="fr-BE" sz="1200" b="0" dirty="0" smtClean="0"/>
              <a:t> all have </a:t>
            </a:r>
            <a:r>
              <a:rPr lang="fr-BE" sz="1200" b="0" dirty="0" err="1" smtClean="0"/>
              <a:t>enjoyed</a:t>
            </a:r>
            <a:r>
              <a:rPr lang="fr-BE" sz="1200" b="0" dirty="0" smtClean="0"/>
              <a:t> the </a:t>
            </a:r>
            <a:r>
              <a:rPr lang="fr-BE" sz="1200" b="0" dirty="0" err="1" smtClean="0"/>
              <a:t>results</a:t>
            </a:r>
            <a:r>
              <a:rPr lang="fr-BE" sz="1200" b="0" dirty="0" smtClean="0"/>
              <a:t> of the </a:t>
            </a:r>
            <a:r>
              <a:rPr lang="fr-BE" sz="1200" b="0" dirty="0" err="1" smtClean="0"/>
              <a:t>mutual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trade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within</a:t>
            </a:r>
            <a:r>
              <a:rPr lang="fr-BE" sz="1200" b="0" dirty="0" smtClean="0"/>
              <a:t> the Single </a:t>
            </a:r>
            <a:r>
              <a:rPr lang="fr-BE" sz="1200" b="0" dirty="0" err="1" smtClean="0"/>
              <a:t>Market</a:t>
            </a:r>
            <a:endParaRPr lang="fr-BE" sz="12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1200" b="0" dirty="0" err="1" smtClean="0"/>
              <a:t>Potential</a:t>
            </a:r>
            <a:r>
              <a:rPr lang="fr-BE" sz="1200" b="0" dirty="0" smtClean="0"/>
              <a:t> impact on agri-businesses </a:t>
            </a:r>
            <a:r>
              <a:rPr lang="fr-BE" sz="1200" b="0" dirty="0" err="1" smtClean="0"/>
              <a:t>is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expected</a:t>
            </a:r>
            <a:r>
              <a:rPr lang="fr-BE" sz="1200" b="0" dirty="0" smtClean="0"/>
              <a:t> to </a:t>
            </a:r>
            <a:r>
              <a:rPr lang="fr-BE" sz="1200" b="0" dirty="0" err="1" smtClean="0"/>
              <a:t>be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huge</a:t>
            </a:r>
            <a:r>
              <a:rPr lang="fr-BE" sz="1200" b="0" dirty="0" smtClean="0"/>
              <a:t>, UK </a:t>
            </a:r>
            <a:r>
              <a:rPr lang="fr-BE" sz="1200" b="0" dirty="0" err="1" smtClean="0"/>
              <a:t>being</a:t>
            </a:r>
            <a:r>
              <a:rPr lang="fr-BE" sz="1200" b="0" dirty="0" smtClean="0"/>
              <a:t> net importer of agri-</a:t>
            </a:r>
            <a:r>
              <a:rPr lang="fr-BE" sz="1200" b="0" dirty="0" err="1" smtClean="0"/>
              <a:t>food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products</a:t>
            </a:r>
            <a:r>
              <a:rPr lang="fr-BE" sz="1200" b="0" dirty="0" smtClean="0"/>
              <a:t> and </a:t>
            </a:r>
            <a:r>
              <a:rPr lang="fr-BE" sz="1200" b="0" dirty="0" err="1" smtClean="0"/>
              <a:t>being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well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integrated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into</a:t>
            </a:r>
            <a:r>
              <a:rPr lang="fr-BE" sz="1200" b="0" dirty="0" smtClean="0"/>
              <a:t> the Single </a:t>
            </a:r>
            <a:r>
              <a:rPr lang="fr-BE" sz="1200" b="0" dirty="0" err="1" smtClean="0"/>
              <a:t>Market</a:t>
            </a:r>
            <a:endParaRPr lang="fr-BE" sz="1200" b="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1200" b="0" dirty="0" smtClean="0"/>
              <a:t>UK National </a:t>
            </a:r>
            <a:r>
              <a:rPr lang="fr-BE" sz="1200" b="0" dirty="0" err="1" smtClean="0"/>
              <a:t>Farmers</a:t>
            </a:r>
            <a:r>
              <a:rPr lang="fr-BE" sz="1200" b="0" dirty="0" smtClean="0"/>
              <a:t> Union have </a:t>
            </a:r>
            <a:r>
              <a:rPr lang="fr-BE" sz="1200" b="0" dirty="0" err="1" smtClean="0"/>
              <a:t>called</a:t>
            </a:r>
            <a:r>
              <a:rPr lang="fr-BE" sz="1200" b="0" dirty="0" smtClean="0"/>
              <a:t> for the best possible </a:t>
            </a:r>
            <a:r>
              <a:rPr lang="fr-BE" sz="1200" b="0" dirty="0" err="1" smtClean="0"/>
              <a:t>access</a:t>
            </a:r>
            <a:r>
              <a:rPr lang="fr-BE" sz="1200" b="0" dirty="0" smtClean="0"/>
              <a:t> to </a:t>
            </a:r>
            <a:r>
              <a:rPr lang="fr-BE" sz="1200" b="0" dirty="0" err="1" smtClean="0"/>
              <a:t>trade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with</a:t>
            </a:r>
            <a:r>
              <a:rPr lang="fr-BE" sz="1200" b="0" dirty="0" smtClean="0"/>
              <a:t> Europe and </a:t>
            </a:r>
            <a:r>
              <a:rPr lang="fr-BE" sz="1200" b="0" dirty="0" err="1" smtClean="0"/>
              <a:t>access</a:t>
            </a:r>
            <a:r>
              <a:rPr lang="fr-BE" sz="1200" b="0" dirty="0" smtClean="0"/>
              <a:t> to a </a:t>
            </a:r>
            <a:r>
              <a:rPr lang="fr-BE" sz="1200" b="0" dirty="0" err="1" smtClean="0"/>
              <a:t>competent</a:t>
            </a:r>
            <a:r>
              <a:rPr lang="fr-BE" sz="1200" b="0" dirty="0" smtClean="0"/>
              <a:t> and </a:t>
            </a:r>
            <a:r>
              <a:rPr lang="fr-BE" sz="1200" b="0" dirty="0" err="1" smtClean="0"/>
              <a:t>reliable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workforce</a:t>
            </a:r>
            <a:endParaRPr lang="fr-BE" sz="1200" b="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BE" sz="1200" b="0" dirty="0" err="1" smtClean="0"/>
              <a:t>With</a:t>
            </a:r>
            <a:r>
              <a:rPr lang="fr-BE" sz="1200" b="0" dirty="0" smtClean="0"/>
              <a:t> the </a:t>
            </a:r>
            <a:r>
              <a:rPr lang="fr-BE" sz="1200" b="0" dirty="0" err="1" smtClean="0"/>
              <a:t>UK’s</a:t>
            </a:r>
            <a:r>
              <a:rPr lang="fr-BE" sz="1200" b="0" dirty="0" smtClean="0"/>
              <a:t> net contribution to the all EU budget </a:t>
            </a:r>
            <a:r>
              <a:rPr lang="fr-BE" sz="1200" b="0" dirty="0" err="1" smtClean="0"/>
              <a:t>reaching</a:t>
            </a:r>
            <a:r>
              <a:rPr lang="fr-BE" sz="1200" b="0" dirty="0" smtClean="0"/>
              <a:t> 10,3 billion euros </a:t>
            </a:r>
            <a:r>
              <a:rPr lang="fr-BE" sz="1200" b="0" dirty="0" err="1" smtClean="0"/>
              <a:t>annualy</a:t>
            </a:r>
            <a:r>
              <a:rPr lang="fr-BE" sz="1200" b="0" dirty="0" smtClean="0"/>
              <a:t>, </a:t>
            </a:r>
            <a:r>
              <a:rPr lang="fr-BE" sz="1200" b="0" dirty="0" err="1" smtClean="0"/>
              <a:t>Copa</a:t>
            </a:r>
            <a:r>
              <a:rPr lang="fr-BE" sz="1200" b="0" dirty="0" smtClean="0"/>
              <a:t> and Cogeca have </a:t>
            </a:r>
            <a:r>
              <a:rPr lang="fr-BE" sz="1200" b="0" dirty="0" err="1" smtClean="0"/>
              <a:t>serious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concerns</a:t>
            </a:r>
            <a:r>
              <a:rPr lang="fr-BE" sz="1200" b="0" dirty="0" smtClean="0"/>
              <a:t> about the </a:t>
            </a:r>
            <a:r>
              <a:rPr lang="fr-BE" sz="1200" b="0" dirty="0" err="1" smtClean="0"/>
              <a:t>potential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bugdet</a:t>
            </a:r>
            <a:r>
              <a:rPr lang="fr-BE" sz="1200" b="0" dirty="0" smtClean="0"/>
              <a:t> impact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BE" sz="1200" b="0" dirty="0" err="1" smtClean="0"/>
              <a:t>Farmers</a:t>
            </a:r>
            <a:r>
              <a:rPr lang="fr-BE" sz="1200" b="0" dirty="0" smtClean="0"/>
              <a:t> and </a:t>
            </a:r>
            <a:r>
              <a:rPr lang="fr-BE" sz="1200" b="0" dirty="0" err="1" smtClean="0"/>
              <a:t>their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cooperatives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shouldn’t</a:t>
            </a:r>
            <a:r>
              <a:rPr lang="fr-BE" sz="1200" b="0" dirty="0" smtClean="0"/>
              <a:t> have to </a:t>
            </a:r>
            <a:r>
              <a:rPr lang="fr-BE" sz="1200" b="0" dirty="0" err="1" smtClean="0"/>
              <a:t>pay</a:t>
            </a:r>
            <a:r>
              <a:rPr lang="fr-BE" sz="1200" b="0" dirty="0" smtClean="0"/>
              <a:t> </a:t>
            </a:r>
            <a:r>
              <a:rPr lang="fr-BE" sz="1200" b="0" dirty="0" err="1" smtClean="0"/>
              <a:t>twice</a:t>
            </a:r>
            <a:r>
              <a:rPr lang="fr-BE" sz="1200" b="0" dirty="0" smtClean="0"/>
              <a:t> for the </a:t>
            </a:r>
            <a:r>
              <a:rPr lang="fr-BE" sz="1200" b="0" dirty="0" err="1" smtClean="0"/>
              <a:t>Brexit</a:t>
            </a:r>
            <a:r>
              <a:rPr lang="fr-BE" sz="1200" b="0" dirty="0" smtClean="0"/>
              <a:t>, </a:t>
            </a:r>
            <a:r>
              <a:rPr lang="fr-BE" sz="1200" b="0" dirty="0" err="1" smtClean="0"/>
              <a:t>from</a:t>
            </a:r>
            <a:r>
              <a:rPr lang="fr-BE" sz="1200" b="0" dirty="0" smtClean="0"/>
              <a:t> a budget and </a:t>
            </a:r>
            <a:r>
              <a:rPr lang="fr-BE" sz="1200" b="0" dirty="0" err="1" smtClean="0"/>
              <a:t>trade</a:t>
            </a:r>
            <a:r>
              <a:rPr lang="fr-BE" sz="1200" b="0" dirty="0" smtClean="0"/>
              <a:t> perspective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935EA-28A2-431C-BA57-4EEC2D8B5F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944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935EA-28A2-431C-BA57-4EEC2D8B5F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867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Continue the market orientation of CAP. </a:t>
            </a:r>
          </a:p>
          <a:p>
            <a:endParaRPr lang="en-GB" sz="1200" dirty="0" smtClean="0"/>
          </a:p>
          <a:p>
            <a:r>
              <a:rPr lang="en-GB" sz="1200" dirty="0" smtClean="0"/>
              <a:t>Importance of a strong CAP</a:t>
            </a:r>
          </a:p>
          <a:p>
            <a:pPr marL="287338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The EU must secure common funding for common policies.</a:t>
            </a:r>
          </a:p>
          <a:p>
            <a:pPr marL="287338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CAP need adequate funding to deliver a strong, economically viable and competitive agriculture.</a:t>
            </a:r>
          </a:p>
          <a:p>
            <a:pPr marL="287338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The CAP delivers for consumers and farmers alike.</a:t>
            </a:r>
          </a:p>
          <a:p>
            <a:pPr marL="287338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CAP support must focus on active farmers – those who actively contribute to a sustainable sector and provide public goods.</a:t>
            </a:r>
          </a:p>
          <a:p>
            <a:pPr marL="287338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The CAP costs less than 1% of total EU public Spending. This is good value for money to EU consumers.</a:t>
            </a:r>
          </a:p>
          <a:p>
            <a:endParaRPr lang="en-GB" sz="1200" dirty="0" smtClean="0"/>
          </a:p>
          <a:p>
            <a:pPr marL="287338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The future CAP must focus on improving the current policy measures – it’s an evolution, not a revolution!</a:t>
            </a:r>
            <a:endParaRPr lang="en-GB" sz="1200" b="1" dirty="0" smtClean="0"/>
          </a:p>
          <a:p>
            <a:pPr marL="287338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1200" b="1" dirty="0" smtClean="0"/>
              <a:t>Both Pillars of the CAP are important </a:t>
            </a:r>
            <a:r>
              <a:rPr lang="en-GB" sz="1200" dirty="0" smtClean="0"/>
              <a:t>and have specific objectives.</a:t>
            </a:r>
          </a:p>
          <a:p>
            <a:pPr marL="287338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Pillar I delivers a common EU approach across all farms. It’s about </a:t>
            </a:r>
            <a:r>
              <a:rPr lang="en-GB" sz="1200" b="1" dirty="0" smtClean="0"/>
              <a:t>sustainability, viable food production and food security</a:t>
            </a:r>
            <a:r>
              <a:rPr lang="en-GB" sz="1200" dirty="0" smtClean="0"/>
              <a:t>.</a:t>
            </a:r>
          </a:p>
          <a:p>
            <a:pPr marL="287338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Pillar II provides tailor made solutions at farm level. It supports investments and other public goods &amp; services.</a:t>
            </a:r>
          </a:p>
          <a:p>
            <a:endParaRPr lang="en-GB" sz="120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935EA-28A2-431C-BA57-4EEC2D8B5F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405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935EA-28A2-431C-BA57-4EEC2D8B5F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85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935EA-28A2-431C-BA57-4EEC2D8B5F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195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935EA-28A2-431C-BA57-4EEC2D8B5F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771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 userDrawn="1"/>
        </p:nvSpPr>
        <p:spPr bwMode="auto">
          <a:xfrm>
            <a:off x="2734733" y="3716339"/>
            <a:ext cx="8832851" cy="21605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BE" sz="1800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9967" y="4005264"/>
            <a:ext cx="7681384" cy="9366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9967" y="5157788"/>
            <a:ext cx="7681384" cy="431800"/>
          </a:xfrm>
        </p:spPr>
        <p:txBody>
          <a:bodyPr anchor="b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080" name="Rectangle 8"/>
          <p:cNvSpPr>
            <a:spLocks noChangeArrowheads="1"/>
          </p:cNvSpPr>
          <p:nvPr userDrawn="1"/>
        </p:nvSpPr>
        <p:spPr bwMode="auto">
          <a:xfrm>
            <a:off x="624418" y="2133600"/>
            <a:ext cx="2112433" cy="15827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BE" sz="1800">
              <a:solidFill>
                <a:srgbClr val="000000"/>
              </a:solidFill>
            </a:endParaRPr>
          </a:p>
        </p:txBody>
      </p:sp>
      <p:pic>
        <p:nvPicPr>
          <p:cNvPr id="3082" name="Picture 10" descr="CopaCogeca_4C_C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184" y="188913"/>
            <a:ext cx="314960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07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6630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8918" y="404814"/>
            <a:ext cx="2112433" cy="55451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1618" y="404814"/>
            <a:ext cx="6134100" cy="55451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59396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618" y="404813"/>
            <a:ext cx="8449733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51618" y="1700214"/>
            <a:ext cx="8449733" cy="4249737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77490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 userDrawn="1"/>
        </p:nvSpPr>
        <p:spPr bwMode="auto">
          <a:xfrm>
            <a:off x="2734733" y="3716339"/>
            <a:ext cx="8832851" cy="21605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BE" sz="1800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9967" y="4005264"/>
            <a:ext cx="7681384" cy="9366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9967" y="5157788"/>
            <a:ext cx="7681384" cy="431800"/>
          </a:xfrm>
        </p:spPr>
        <p:txBody>
          <a:bodyPr anchor="b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080" name="Rectangle 8"/>
          <p:cNvSpPr>
            <a:spLocks noChangeArrowheads="1"/>
          </p:cNvSpPr>
          <p:nvPr userDrawn="1"/>
        </p:nvSpPr>
        <p:spPr bwMode="auto">
          <a:xfrm>
            <a:off x="624418" y="2133600"/>
            <a:ext cx="2112433" cy="15827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BE" sz="1800">
              <a:solidFill>
                <a:srgbClr val="000000"/>
              </a:solidFill>
            </a:endParaRPr>
          </a:p>
        </p:txBody>
      </p:sp>
      <p:pic>
        <p:nvPicPr>
          <p:cNvPr id="3082" name="Picture 10" descr="CopaCogeca_4C_C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184" y="188913"/>
            <a:ext cx="314960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567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04809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3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1617" y="1700214"/>
            <a:ext cx="4123267" cy="424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8084" y="1700214"/>
            <a:ext cx="4123267" cy="424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89261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04682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314151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38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46632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53077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0075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342485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8918" y="404814"/>
            <a:ext cx="2112433" cy="55451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1618" y="404814"/>
            <a:ext cx="6134100" cy="55451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478655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618" y="404813"/>
            <a:ext cx="8449733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51618" y="1700214"/>
            <a:ext cx="8449733" cy="4249737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28418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0569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1617" y="1700214"/>
            <a:ext cx="4123267" cy="424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8084" y="1700214"/>
            <a:ext cx="4123267" cy="424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4770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80967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95427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7381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9665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0789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431801" y="1412875"/>
            <a:ext cx="1536700" cy="11509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BE" sz="18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968501" y="260350"/>
            <a:ext cx="9791700" cy="11509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BE" sz="1800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51618" y="404813"/>
            <a:ext cx="8449733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51618" y="1700214"/>
            <a:ext cx="8449733" cy="424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2351618" y="6165850"/>
            <a:ext cx="9408583" cy="0"/>
          </a:xfrm>
          <a:prstGeom prst="line">
            <a:avLst/>
          </a:prstGeom>
          <a:noFill/>
          <a:ln w="468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BE" sz="1800">
              <a:solidFill>
                <a:srgbClr val="000000"/>
              </a:solidFill>
            </a:endParaRPr>
          </a:p>
        </p:txBody>
      </p:sp>
      <p:pic>
        <p:nvPicPr>
          <p:cNvPr id="1040" name="Picture 16" descr="CopaCogeca_4C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433" y="6267450"/>
            <a:ext cx="2711451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4027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9pPr>
    </p:titleStyle>
    <p:bodyStyle>
      <a:lvl1pPr algn="l" rtl="0" eaLnBrk="1" fontAlgn="base" hangingPunct="1">
        <a:spcBef>
          <a:spcPct val="0"/>
        </a:spcBef>
        <a:spcAft>
          <a:spcPct val="0"/>
        </a:spcAft>
        <a:tabLst>
          <a:tab pos="223838" algn="l"/>
          <a:tab pos="447675" algn="l"/>
          <a:tab pos="669925" algn="l"/>
        </a:tabLst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588" algn="l" rtl="0" eaLnBrk="1" fontAlgn="base" hangingPunct="1">
        <a:spcBef>
          <a:spcPct val="0"/>
        </a:spcBef>
        <a:spcAft>
          <a:spcPct val="100000"/>
        </a:spcAft>
        <a:tabLst>
          <a:tab pos="223838" algn="l"/>
          <a:tab pos="447675" algn="l"/>
          <a:tab pos="669925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27013" indent="-223838" algn="l" rtl="0" eaLnBrk="1" fontAlgn="base" hangingPunct="1">
        <a:spcBef>
          <a:spcPct val="0"/>
        </a:spcBef>
        <a:spcAft>
          <a:spcPct val="100000"/>
        </a:spcAft>
        <a:buClr>
          <a:schemeClr val="bg2"/>
        </a:buClr>
        <a:buFont typeface="Wingdings" panose="05000000000000000000" pitchFamily="2" charset="2"/>
        <a:buChar char="§"/>
        <a:tabLst>
          <a:tab pos="223838" algn="l"/>
          <a:tab pos="447675" algn="l"/>
          <a:tab pos="669925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447675" indent="-219075" algn="l" rtl="0" eaLnBrk="1" fontAlgn="base" hangingPunct="1">
        <a:spcBef>
          <a:spcPct val="0"/>
        </a:spcBef>
        <a:spcAft>
          <a:spcPct val="100000"/>
        </a:spcAft>
        <a:buClr>
          <a:schemeClr val="bg2"/>
        </a:buClr>
        <a:buFont typeface="Georgia" panose="02040502050405020303" pitchFamily="18" charset="0"/>
        <a:buChar char="–"/>
        <a:tabLst>
          <a:tab pos="223838" algn="l"/>
          <a:tab pos="447675" algn="l"/>
          <a:tab pos="669925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671513" indent="-222250" algn="l" rtl="0" eaLnBrk="1" fontAlgn="base" hangingPunct="1">
        <a:spcBef>
          <a:spcPct val="0"/>
        </a:spcBef>
        <a:spcAft>
          <a:spcPct val="100000"/>
        </a:spcAft>
        <a:buClr>
          <a:schemeClr val="bg2"/>
        </a:buClr>
        <a:buChar char="•"/>
        <a:tabLst>
          <a:tab pos="223838" algn="l"/>
          <a:tab pos="447675" algn="l"/>
          <a:tab pos="669925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431801" y="1412875"/>
            <a:ext cx="1536700" cy="11509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BE" sz="18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968501" y="260350"/>
            <a:ext cx="9791700" cy="11509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BE" sz="1800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51618" y="404813"/>
            <a:ext cx="8449733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51618" y="1700214"/>
            <a:ext cx="8449733" cy="424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2351618" y="6165850"/>
            <a:ext cx="9408583" cy="0"/>
          </a:xfrm>
          <a:prstGeom prst="line">
            <a:avLst/>
          </a:prstGeom>
          <a:noFill/>
          <a:ln w="468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BE" sz="1800">
              <a:solidFill>
                <a:srgbClr val="000000"/>
              </a:solidFill>
            </a:endParaRPr>
          </a:p>
        </p:txBody>
      </p:sp>
      <p:pic>
        <p:nvPicPr>
          <p:cNvPr id="1040" name="Picture 16" descr="CopaCogeca_4C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433" y="6267450"/>
            <a:ext cx="2711451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04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anose="02040502050405020303" pitchFamily="18" charset="0"/>
        </a:defRPr>
      </a:lvl9pPr>
    </p:titleStyle>
    <p:bodyStyle>
      <a:lvl1pPr algn="l" rtl="0" eaLnBrk="1" fontAlgn="base" hangingPunct="1">
        <a:spcBef>
          <a:spcPct val="0"/>
        </a:spcBef>
        <a:spcAft>
          <a:spcPct val="0"/>
        </a:spcAft>
        <a:tabLst>
          <a:tab pos="223838" algn="l"/>
          <a:tab pos="447675" algn="l"/>
          <a:tab pos="669925" algn="l"/>
        </a:tabLst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588" algn="l" rtl="0" eaLnBrk="1" fontAlgn="base" hangingPunct="1">
        <a:spcBef>
          <a:spcPct val="0"/>
        </a:spcBef>
        <a:spcAft>
          <a:spcPct val="100000"/>
        </a:spcAft>
        <a:tabLst>
          <a:tab pos="223838" algn="l"/>
          <a:tab pos="447675" algn="l"/>
          <a:tab pos="669925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27013" indent="-223838" algn="l" rtl="0" eaLnBrk="1" fontAlgn="base" hangingPunct="1">
        <a:spcBef>
          <a:spcPct val="0"/>
        </a:spcBef>
        <a:spcAft>
          <a:spcPct val="100000"/>
        </a:spcAft>
        <a:buClr>
          <a:schemeClr val="bg2"/>
        </a:buClr>
        <a:buFont typeface="Wingdings" panose="05000000000000000000" pitchFamily="2" charset="2"/>
        <a:buChar char="§"/>
        <a:tabLst>
          <a:tab pos="223838" algn="l"/>
          <a:tab pos="447675" algn="l"/>
          <a:tab pos="669925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447675" indent="-219075" algn="l" rtl="0" eaLnBrk="1" fontAlgn="base" hangingPunct="1">
        <a:spcBef>
          <a:spcPct val="0"/>
        </a:spcBef>
        <a:spcAft>
          <a:spcPct val="100000"/>
        </a:spcAft>
        <a:buClr>
          <a:schemeClr val="bg2"/>
        </a:buClr>
        <a:buFont typeface="Georgia" panose="02040502050405020303" pitchFamily="18" charset="0"/>
        <a:buChar char="–"/>
        <a:tabLst>
          <a:tab pos="223838" algn="l"/>
          <a:tab pos="447675" algn="l"/>
          <a:tab pos="669925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671513" indent="-222250" algn="l" rtl="0" eaLnBrk="1" fontAlgn="base" hangingPunct="1">
        <a:spcBef>
          <a:spcPct val="0"/>
        </a:spcBef>
        <a:spcAft>
          <a:spcPct val="100000"/>
        </a:spcAft>
        <a:buClr>
          <a:schemeClr val="bg2"/>
        </a:buClr>
        <a:buChar char="•"/>
        <a:tabLst>
          <a:tab pos="223838" algn="l"/>
          <a:tab pos="447675" algn="l"/>
          <a:tab pos="669925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0933" y="3994802"/>
            <a:ext cx="8724873" cy="1492499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“The future CAP – Copa and Cogeca views”</a:t>
            </a:r>
            <a:endParaRPr lang="en-GB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10933" y="4857962"/>
            <a:ext cx="8729426" cy="968688"/>
          </a:xfrm>
        </p:spPr>
        <p:txBody>
          <a:bodyPr/>
          <a:lstStyle/>
          <a:p>
            <a:pPr lvl="0" algn="ctr"/>
            <a:endParaRPr lang="en-GB" sz="2000" dirty="0" smtClean="0">
              <a:solidFill>
                <a:srgbClr val="FFFFFF"/>
              </a:solidFill>
            </a:endParaRPr>
          </a:p>
          <a:p>
            <a:pPr lvl="0" algn="ctr"/>
            <a:endParaRPr lang="en-GB" sz="2000" dirty="0">
              <a:solidFill>
                <a:srgbClr val="FFFFFF"/>
              </a:solidFill>
            </a:endParaRPr>
          </a:p>
          <a:p>
            <a:pPr lvl="0" algn="ctr"/>
            <a:r>
              <a:rPr lang="en-GB" sz="2000" dirty="0" smtClean="0">
                <a:solidFill>
                  <a:srgbClr val="FFFFFF"/>
                </a:solidFill>
              </a:rPr>
              <a:t>Arnaud PETIT, Copa and </a:t>
            </a:r>
            <a:r>
              <a:rPr lang="en-GB" sz="2000" dirty="0" err="1" smtClean="0">
                <a:solidFill>
                  <a:srgbClr val="FFFFFF"/>
                </a:solidFill>
              </a:rPr>
              <a:t>Cogeca</a:t>
            </a:r>
            <a:endParaRPr lang="en-GB" sz="2000" dirty="0" smtClean="0">
              <a:solidFill>
                <a:srgbClr val="FFFFFF"/>
              </a:solidFill>
            </a:endParaRPr>
          </a:p>
          <a:p>
            <a:pPr lvl="0" algn="ctr"/>
            <a:r>
              <a:rPr lang="fr-BE" sz="2000" dirty="0" smtClean="0">
                <a:solidFill>
                  <a:srgbClr val="FFFFFF"/>
                </a:solidFill>
              </a:rPr>
              <a:t>18</a:t>
            </a:r>
            <a:r>
              <a:rPr lang="fr-BE" sz="2000" baseline="30000" dirty="0" smtClean="0">
                <a:solidFill>
                  <a:srgbClr val="FFFFFF"/>
                </a:solidFill>
              </a:rPr>
              <a:t>th</a:t>
            </a:r>
            <a:r>
              <a:rPr lang="fr-BE" sz="2000" dirty="0" smtClean="0">
                <a:solidFill>
                  <a:srgbClr val="FFFFFF"/>
                </a:solidFill>
              </a:rPr>
              <a:t> </a:t>
            </a:r>
            <a:r>
              <a:rPr lang="fr-BE" sz="2000" dirty="0" err="1" smtClean="0">
                <a:solidFill>
                  <a:srgbClr val="FFFFFF"/>
                </a:solidFill>
              </a:rPr>
              <a:t>October</a:t>
            </a:r>
            <a:r>
              <a:rPr lang="fr-BE" sz="2000" dirty="0" smtClean="0">
                <a:solidFill>
                  <a:srgbClr val="FFFFFF"/>
                </a:solidFill>
              </a:rPr>
              <a:t> 2017</a:t>
            </a:r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1604"/>
          <a:stretch/>
        </p:blipFill>
        <p:spPr>
          <a:xfrm>
            <a:off x="2855695" y="1267781"/>
            <a:ext cx="3536867" cy="23974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562" y="1267781"/>
            <a:ext cx="1606378" cy="12047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63"/>
          <a:stretch/>
        </p:blipFill>
        <p:spPr>
          <a:xfrm>
            <a:off x="6392562" y="2463501"/>
            <a:ext cx="1606378" cy="11987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9389" r="1906"/>
          <a:stretch/>
        </p:blipFill>
        <p:spPr>
          <a:xfrm>
            <a:off x="7998939" y="2460480"/>
            <a:ext cx="1828801" cy="12017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742" y="2454877"/>
            <a:ext cx="1708066" cy="12073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739" y="1267778"/>
            <a:ext cx="1708067" cy="12047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5"/>
          <a:stretch/>
        </p:blipFill>
        <p:spPr>
          <a:xfrm>
            <a:off x="7998937" y="1267780"/>
            <a:ext cx="1828801" cy="11926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609600"/>
            <a:ext cx="2474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DIS(17)6314:1 – PG/</a:t>
            </a:r>
            <a:r>
              <a:rPr lang="fr-BE" dirty="0" err="1" smtClean="0"/>
              <a:t>jg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6342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3287713" y="6483351"/>
            <a:ext cx="5256212" cy="207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Aft>
                <a:spcPct val="100000"/>
              </a:spcAft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>
              <a:spcAft>
                <a:spcPct val="1000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Aft>
                <a:spcPct val="100000"/>
              </a:spcAft>
              <a:buClr>
                <a:schemeClr val="bg2"/>
              </a:buClr>
              <a:buFont typeface="Georgia" panose="02040502050405020303" pitchFamily="18" charset="0"/>
              <a:buChar char="–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>
              <a:spcAft>
                <a:spcPct val="100000"/>
              </a:spcAft>
              <a:buClr>
                <a:schemeClr val="bg2"/>
              </a:buClr>
              <a:buChar char="•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r>
              <a:rPr lang="en-GB" altLang="en-US" sz="900" dirty="0">
                <a:solidFill>
                  <a:schemeClr val="bg2"/>
                </a:solidFill>
                <a:latin typeface="Tahoma" panose="020B0604030504040204" pitchFamily="34" charset="0"/>
              </a:rPr>
              <a:t>Copa-</a:t>
            </a:r>
            <a:r>
              <a:rPr lang="en-GB" altLang="en-US" sz="900" dirty="0" err="1">
                <a:solidFill>
                  <a:schemeClr val="bg2"/>
                </a:solidFill>
                <a:latin typeface="Tahoma" panose="020B0604030504040204" pitchFamily="34" charset="0"/>
              </a:rPr>
              <a:t>Cogeca</a:t>
            </a:r>
            <a:r>
              <a:rPr lang="en-GB" altLang="en-US" sz="900" b="0" dirty="0">
                <a:solidFill>
                  <a:schemeClr val="bg2"/>
                </a:solidFill>
                <a:latin typeface="Tahoma" panose="020B0604030504040204" pitchFamily="34" charset="0"/>
              </a:rPr>
              <a:t> | The voice of European farmers and their cooperatives | </a:t>
            </a:r>
            <a:fld id="{156858ED-B980-4DB0-98F6-E23EB34B5528}" type="slidenum">
              <a:rPr lang="en-GB" altLang="en-US" sz="900">
                <a:solidFill>
                  <a:schemeClr val="bg2"/>
                </a:solidFill>
                <a:latin typeface="Tahoma" panose="020B0604030504040204" pitchFamily="34" charset="0"/>
              </a:rPr>
              <a:pPr/>
              <a:t>2</a:t>
            </a:fld>
            <a:endParaRPr lang="en-GB" altLang="en-US" sz="900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 dirty="0" err="1" smtClean="0"/>
              <a:t>What</a:t>
            </a:r>
            <a:r>
              <a:rPr lang="fr-FR" altLang="en-US" dirty="0" smtClean="0"/>
              <a:t> are Copa and </a:t>
            </a:r>
            <a:r>
              <a:rPr lang="fr-FR" altLang="en-US" dirty="0" err="1" smtClean="0"/>
              <a:t>Cogeca</a:t>
            </a:r>
            <a:r>
              <a:rPr lang="fr-FR" altLang="en-US" dirty="0" smtClean="0"/>
              <a:t> ?</a:t>
            </a:r>
            <a:endParaRPr lang="fr-FR" altLang="en-US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sz="2800" dirty="0"/>
          </a:p>
          <a:p>
            <a:r>
              <a:rPr lang="fr-FR" altLang="en-US" sz="2800" dirty="0"/>
              <a:t>Copa – </a:t>
            </a:r>
            <a:r>
              <a:rPr lang="fr-FR" altLang="en-US" sz="2800" dirty="0" smtClean="0"/>
              <a:t>European </a:t>
            </a:r>
            <a:r>
              <a:rPr lang="fr-FR" altLang="en-US" sz="2800" dirty="0" err="1" smtClean="0"/>
              <a:t>farmers</a:t>
            </a:r>
            <a:endParaRPr lang="fr-FR" altLang="en-US" sz="2800" dirty="0"/>
          </a:p>
          <a:p>
            <a:r>
              <a:rPr lang="fr-FR" altLang="en-US" sz="2800" b="0" dirty="0" err="1" smtClean="0"/>
              <a:t>Comprinsing</a:t>
            </a:r>
            <a:r>
              <a:rPr lang="fr-FR" altLang="en-US" sz="2800" b="0" dirty="0" smtClean="0"/>
              <a:t> </a:t>
            </a:r>
            <a:r>
              <a:rPr lang="fr-FR" altLang="en-US" sz="2800" b="0" dirty="0"/>
              <a:t>60 </a:t>
            </a:r>
            <a:r>
              <a:rPr lang="fr-FR" altLang="en-US" sz="2800" b="0" dirty="0" smtClean="0"/>
              <a:t>national </a:t>
            </a:r>
            <a:r>
              <a:rPr lang="fr-FR" altLang="en-US" sz="2800" b="0" dirty="0" err="1" smtClean="0"/>
              <a:t>farmers</a:t>
            </a:r>
            <a:r>
              <a:rPr lang="fr-FR" altLang="en-US" sz="2800" b="0" dirty="0" smtClean="0"/>
              <a:t> organisations </a:t>
            </a:r>
            <a:r>
              <a:rPr lang="fr-FR" altLang="en-US" sz="2800" b="0" dirty="0" err="1" smtClean="0"/>
              <a:t>from</a:t>
            </a:r>
            <a:r>
              <a:rPr lang="fr-FR" altLang="en-US" sz="2800" b="0" dirty="0" smtClean="0"/>
              <a:t> EU28</a:t>
            </a:r>
            <a:endParaRPr lang="fr-FR" altLang="en-US" sz="2800" b="0" dirty="0"/>
          </a:p>
          <a:p>
            <a:endParaRPr lang="fr-FR" altLang="en-US" sz="2800" b="0" dirty="0"/>
          </a:p>
          <a:p>
            <a:r>
              <a:rPr lang="fr-FR" altLang="en-US" sz="2800" dirty="0" err="1"/>
              <a:t>Cogeca</a:t>
            </a:r>
            <a:r>
              <a:rPr lang="fr-FR" altLang="en-US" sz="2800" dirty="0"/>
              <a:t> – </a:t>
            </a:r>
            <a:r>
              <a:rPr lang="fr-FR" altLang="en-US" sz="2800" dirty="0" smtClean="0"/>
              <a:t>European agri Coops</a:t>
            </a:r>
            <a:endParaRPr lang="fr-FR" altLang="en-US" sz="2800" dirty="0"/>
          </a:p>
          <a:p>
            <a:r>
              <a:rPr lang="fr-FR" altLang="en-US" sz="2800" b="0" dirty="0" err="1" smtClean="0"/>
              <a:t>Comprising</a:t>
            </a:r>
            <a:r>
              <a:rPr lang="fr-FR" altLang="en-US" sz="2800" b="0" dirty="0" smtClean="0"/>
              <a:t> 35 national </a:t>
            </a:r>
            <a:r>
              <a:rPr lang="fr-FR" altLang="en-US" sz="2800" b="0" dirty="0" err="1" smtClean="0"/>
              <a:t>platform</a:t>
            </a:r>
            <a:r>
              <a:rPr lang="fr-FR" altLang="en-US" sz="2800" b="0" dirty="0" smtClean="0"/>
              <a:t> of 22 000 coops </a:t>
            </a:r>
            <a:endParaRPr lang="fr-FR" altLang="en-US" sz="2800" b="0" dirty="0"/>
          </a:p>
        </p:txBody>
      </p:sp>
      <p:pic>
        <p:nvPicPr>
          <p:cNvPr id="18437" name="Picture 11" descr="P:\PressData\picture database\Agriculture\maize\expired licenses\New 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82" y="2739107"/>
            <a:ext cx="1484897" cy="334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34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b="1" dirty="0"/>
              <a:t>Main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274" y="2459003"/>
            <a:ext cx="9655905" cy="2076421"/>
          </a:xfrm>
        </p:spPr>
        <p:txBody>
          <a:bodyPr/>
          <a:lstStyle/>
          <a:p>
            <a:pPr marL="342900" indent="-342900">
              <a:spcAft>
                <a:spcPts val="1800"/>
              </a:spcAft>
              <a:buFont typeface="+mj-lt"/>
              <a:buAutoNum type="arabicPeriod"/>
            </a:pPr>
            <a:r>
              <a:rPr lang="en-GB" sz="2800" dirty="0" smtClean="0"/>
              <a:t> Developments in the EU</a:t>
            </a:r>
          </a:p>
          <a:p>
            <a:pPr marL="342900" indent="-342900">
              <a:spcAft>
                <a:spcPts val="1800"/>
              </a:spcAft>
              <a:buFont typeface="+mj-lt"/>
              <a:buAutoNum type="arabicPeriod"/>
            </a:pPr>
            <a:r>
              <a:rPr lang="en-GB" sz="2800" dirty="0" smtClean="0"/>
              <a:t> The </a:t>
            </a:r>
            <a:r>
              <a:rPr lang="en-GB" sz="2800" dirty="0"/>
              <a:t>future CAP</a:t>
            </a:r>
            <a:endParaRPr lang="en-GB" sz="2800" dirty="0" smtClean="0"/>
          </a:p>
          <a:p>
            <a:pPr>
              <a:spcAft>
                <a:spcPts val="1800"/>
              </a:spcAft>
            </a:pPr>
            <a:endParaRPr lang="en-GB" dirty="0"/>
          </a:p>
        </p:txBody>
      </p:sp>
      <p:sp>
        <p:nvSpPr>
          <p:cNvPr id="4" name="Date Placeholder 3"/>
          <p:cNvSpPr txBox="1">
            <a:spLocks/>
          </p:cNvSpPr>
          <p:nvPr/>
        </p:nvSpPr>
        <p:spPr>
          <a:xfrm>
            <a:off x="3287713" y="6483351"/>
            <a:ext cx="5256212" cy="207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600" b="1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Aft>
                <a:spcPct val="100000"/>
              </a:spcAft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Georgia" panose="02040502050405020303" pitchFamily="18" charset="0"/>
              <a:buChar char="–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Copa-</a:t>
            </a:r>
            <a:r>
              <a:rPr lang="en-GB" altLang="en-US" sz="900" dirty="0" err="1" smtClean="0">
                <a:solidFill>
                  <a:schemeClr val="bg2"/>
                </a:solidFill>
                <a:latin typeface="Tahoma" panose="020B0604030504040204" pitchFamily="34" charset="0"/>
              </a:rPr>
              <a:t>Cogeca</a:t>
            </a:r>
            <a:r>
              <a:rPr lang="en-GB" altLang="en-US" sz="900" b="0" dirty="0" smtClean="0">
                <a:solidFill>
                  <a:schemeClr val="bg2"/>
                </a:solidFill>
                <a:latin typeface="Tahoma" panose="020B0604030504040204" pitchFamily="34" charset="0"/>
              </a:rPr>
              <a:t> | The voice of European farmers and their cooperatives | </a:t>
            </a:r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3</a:t>
            </a:r>
          </a:p>
        </p:txBody>
      </p:sp>
      <p:pic>
        <p:nvPicPr>
          <p:cNvPr id="5" name="Picture 10" descr="P:\PressData\picture database\Agriculture\arable crops\Raiffeisen\maehdr1-kl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92" y="2880059"/>
            <a:ext cx="1581819" cy="3015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712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b="1" dirty="0" smtClean="0"/>
              <a:t>1. Developments in the EU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5042" y="2261937"/>
            <a:ext cx="9619811" cy="3958389"/>
          </a:xfrm>
        </p:spPr>
        <p:txBody>
          <a:bodyPr/>
          <a:lstStyle/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White paper on the future of Europe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Brexit, trade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GB" sz="2400" dirty="0"/>
              <a:t>The future MFF post 2020</a:t>
            </a:r>
          </a:p>
          <a:p>
            <a:pPr>
              <a:spcAft>
                <a:spcPts val="1200"/>
              </a:spcAft>
            </a:pPr>
            <a:endParaRPr lang="en-GB" sz="2000" dirty="0" smtClean="0"/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Date Placeholder 3"/>
          <p:cNvSpPr txBox="1">
            <a:spLocks/>
          </p:cNvSpPr>
          <p:nvPr/>
        </p:nvSpPr>
        <p:spPr>
          <a:xfrm>
            <a:off x="3287713" y="6483351"/>
            <a:ext cx="5256212" cy="207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600" b="1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Aft>
                <a:spcPct val="100000"/>
              </a:spcAft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Georgia" panose="02040502050405020303" pitchFamily="18" charset="0"/>
              <a:buChar char="–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Copa-</a:t>
            </a:r>
            <a:r>
              <a:rPr lang="en-GB" altLang="en-US" sz="900" dirty="0" err="1" smtClean="0">
                <a:solidFill>
                  <a:schemeClr val="bg2"/>
                </a:solidFill>
                <a:latin typeface="Tahoma" panose="020B0604030504040204" pitchFamily="34" charset="0"/>
              </a:rPr>
              <a:t>Cogeca</a:t>
            </a:r>
            <a:r>
              <a:rPr lang="en-GB" altLang="en-US" sz="900" b="0" dirty="0" smtClean="0">
                <a:solidFill>
                  <a:schemeClr val="bg2"/>
                </a:solidFill>
                <a:latin typeface="Tahoma" panose="020B0604030504040204" pitchFamily="34" charset="0"/>
              </a:rPr>
              <a:t> | The voice of European farmers and their cooperatives | </a:t>
            </a:r>
            <a:r>
              <a:rPr lang="en-GB" altLang="en-US" sz="900" dirty="0">
                <a:solidFill>
                  <a:schemeClr val="bg2"/>
                </a:solidFill>
                <a:latin typeface="Tahoma" panose="020B0604030504040204" pitchFamily="34" charset="0"/>
              </a:rPr>
              <a:t>4</a:t>
            </a:r>
          </a:p>
        </p:txBody>
      </p:sp>
      <p:pic>
        <p:nvPicPr>
          <p:cNvPr id="5" name="Picture 6" descr="harvest.jpg"/>
          <p:cNvPicPr>
            <a:picLocks noGrp="1" noChangeAspect="1"/>
          </p:cNvPicPr>
          <p:nvPr isPhoto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05" y="2708275"/>
            <a:ext cx="1540042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5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b="1" dirty="0" smtClean="0"/>
              <a:t>2. The future CAP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5042" y="1952871"/>
            <a:ext cx="9619811" cy="3124456"/>
          </a:xfrm>
        </p:spPr>
        <p:txBody>
          <a:bodyPr/>
          <a:lstStyle/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Objectives and Importance of a strong CAP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Main </a:t>
            </a:r>
            <a:r>
              <a:rPr lang="en-GB" sz="2400" dirty="0" smtClean="0"/>
              <a:t>messages from Copa-</a:t>
            </a:r>
            <a:r>
              <a:rPr lang="en-GB" sz="2400" dirty="0" err="1" smtClean="0"/>
              <a:t>Cogeca</a:t>
            </a:r>
            <a:r>
              <a:rPr lang="en-GB" sz="2400" dirty="0" smtClean="0"/>
              <a:t> to </a:t>
            </a:r>
            <a:r>
              <a:rPr lang="en-GB" sz="2400" dirty="0" smtClean="0"/>
              <a:t>ensure a Sustainable European Agriculture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Possible timeline for the future CAP</a:t>
            </a:r>
          </a:p>
          <a:p>
            <a:pPr marL="342900" indent="-342900">
              <a:spcAft>
                <a:spcPts val="2400"/>
              </a:spcAft>
              <a:buFont typeface="+mj-lt"/>
              <a:buAutoNum type="arabicPeriod"/>
            </a:pPr>
            <a:endParaRPr lang="en-GB" sz="1800" dirty="0"/>
          </a:p>
        </p:txBody>
      </p:sp>
      <p:sp>
        <p:nvSpPr>
          <p:cNvPr id="4" name="Date Placeholder 3"/>
          <p:cNvSpPr txBox="1">
            <a:spLocks/>
          </p:cNvSpPr>
          <p:nvPr/>
        </p:nvSpPr>
        <p:spPr>
          <a:xfrm>
            <a:off x="3287713" y="6483351"/>
            <a:ext cx="5256212" cy="207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600" b="1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Aft>
                <a:spcPct val="100000"/>
              </a:spcAft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Georgia" panose="02040502050405020303" pitchFamily="18" charset="0"/>
              <a:buChar char="–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Copa-</a:t>
            </a:r>
            <a:r>
              <a:rPr lang="en-GB" altLang="en-US" sz="900" dirty="0" err="1" smtClean="0">
                <a:solidFill>
                  <a:schemeClr val="bg2"/>
                </a:solidFill>
                <a:latin typeface="Tahoma" panose="020B0604030504040204" pitchFamily="34" charset="0"/>
              </a:rPr>
              <a:t>Cogeca</a:t>
            </a:r>
            <a:r>
              <a:rPr lang="en-GB" altLang="en-US" sz="900" b="0" dirty="0" smtClean="0">
                <a:solidFill>
                  <a:schemeClr val="bg2"/>
                </a:solidFill>
                <a:latin typeface="Tahoma" panose="020B0604030504040204" pitchFamily="34" charset="0"/>
              </a:rPr>
              <a:t> | The voice of European farmers and their cooperatives |  5</a:t>
            </a:r>
            <a:endParaRPr lang="en-GB" altLang="en-US" sz="900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5" descr="cereals_poppy.jpg"/>
          <p:cNvPicPr>
            <a:picLocks noGrp="1" noChangeAspect="1"/>
          </p:cNvPicPr>
          <p:nvPr isPhoto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03" y="2708275"/>
            <a:ext cx="1516981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61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b="1" dirty="0" smtClean="0"/>
              <a:t>Objectives of the CAP</a:t>
            </a:r>
            <a:endParaRPr lang="en-GB" sz="2800" b="1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07766" y="1510743"/>
            <a:ext cx="9692348" cy="4577934"/>
          </a:xfrm>
        </p:spPr>
        <p:txBody>
          <a:bodyPr/>
          <a:lstStyle/>
          <a:p>
            <a:pPr marL="287338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Maintain the CAP current objectives as per article 39(1) of TFEU.</a:t>
            </a:r>
          </a:p>
          <a:p>
            <a:pPr marL="287338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CAP contributes to a stable rural environment and employment for the </a:t>
            </a:r>
            <a:r>
              <a:rPr lang="en-GB" sz="2400" b="1" dirty="0" smtClean="0"/>
              <a:t>40 million people working in the </a:t>
            </a:r>
            <a:r>
              <a:rPr lang="en-GB" sz="2400" b="1" dirty="0" err="1" smtClean="0"/>
              <a:t>agri</a:t>
            </a:r>
            <a:r>
              <a:rPr lang="en-GB" sz="2400" b="1" dirty="0" smtClean="0"/>
              <a:t>-food chain</a:t>
            </a:r>
            <a:r>
              <a:rPr lang="en-GB" sz="2400" dirty="0" smtClean="0"/>
              <a:t>. </a:t>
            </a:r>
          </a:p>
          <a:p>
            <a:pPr marL="287338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Positive contribution to growth &amp; jobs and the Juncker Commission </a:t>
            </a:r>
            <a:r>
              <a:rPr lang="en-GB" sz="2400" dirty="0" smtClean="0"/>
              <a:t>priorities (20 </a:t>
            </a:r>
            <a:r>
              <a:rPr lang="en-GB" sz="2400" dirty="0"/>
              <a:t>b</a:t>
            </a:r>
            <a:r>
              <a:rPr lang="en-GB" sz="2400" dirty="0" smtClean="0"/>
              <a:t>illion euros surplus in trade).</a:t>
            </a:r>
            <a:endParaRPr lang="en-GB" sz="2400" dirty="0" smtClean="0"/>
          </a:p>
          <a:p>
            <a:pPr marL="287338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Support farmers for delivering public goods &amp; services that cannot be remunerated by the market.</a:t>
            </a:r>
          </a:p>
          <a:p>
            <a:pPr marL="287338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The CAP costs less than 1% of total </a:t>
            </a:r>
            <a:r>
              <a:rPr lang="en-GB" sz="2400" dirty="0" smtClean="0"/>
              <a:t>public </a:t>
            </a:r>
            <a:r>
              <a:rPr lang="en-GB" sz="2400" dirty="0"/>
              <a:t>Spending. </a:t>
            </a:r>
          </a:p>
          <a:p>
            <a:pPr marL="287338" lvl="1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pPr marL="287338" lvl="1" indent="-285750"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287338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3287713" y="6483351"/>
            <a:ext cx="5256212" cy="207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600" b="1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Aft>
                <a:spcPct val="100000"/>
              </a:spcAft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Georgia" panose="02040502050405020303" pitchFamily="18" charset="0"/>
              <a:buChar char="–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Copa-</a:t>
            </a:r>
            <a:r>
              <a:rPr lang="en-GB" altLang="en-US" sz="900" dirty="0" err="1" smtClean="0">
                <a:solidFill>
                  <a:schemeClr val="bg2"/>
                </a:solidFill>
                <a:latin typeface="Tahoma" panose="020B0604030504040204" pitchFamily="34" charset="0"/>
              </a:rPr>
              <a:t>Cogeca</a:t>
            </a:r>
            <a:r>
              <a:rPr lang="en-GB" altLang="en-US" sz="900" b="0" dirty="0" smtClean="0">
                <a:solidFill>
                  <a:schemeClr val="bg2"/>
                </a:solidFill>
                <a:latin typeface="Tahoma" panose="020B0604030504040204" pitchFamily="34" charset="0"/>
              </a:rPr>
              <a:t> | The voice of European farmers and their cooperatives | </a:t>
            </a:r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6</a:t>
            </a:r>
            <a:endParaRPr lang="en-GB" altLang="en-US" sz="900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pic>
        <p:nvPicPr>
          <p:cNvPr id="6" name="Picture 3" descr="PICT90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9" r="45161"/>
          <a:stretch>
            <a:fillRect/>
          </a:stretch>
        </p:blipFill>
        <p:spPr bwMode="auto">
          <a:xfrm>
            <a:off x="445168" y="2714625"/>
            <a:ext cx="1515979" cy="306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271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51618" y="404813"/>
            <a:ext cx="8449733" cy="792162"/>
          </a:xfrm>
        </p:spPr>
        <p:txBody>
          <a:bodyPr/>
          <a:lstStyle/>
          <a:p>
            <a:pPr algn="ctr"/>
            <a:r>
              <a:rPr lang="en-GB" sz="2800" b="1" dirty="0" smtClean="0"/>
              <a:t>Main </a:t>
            </a:r>
            <a:r>
              <a:rPr lang="en-GB" sz="2800" b="1" dirty="0" smtClean="0"/>
              <a:t>position</a:t>
            </a:r>
            <a:r>
              <a:rPr lang="en-GB" sz="2800" b="1" dirty="0" smtClean="0"/>
              <a:t> of Copa –</a:t>
            </a:r>
            <a:r>
              <a:rPr lang="en-GB" sz="2800" b="1" dirty="0" err="1" smtClean="0"/>
              <a:t>Cogeca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to </a:t>
            </a:r>
            <a:r>
              <a:rPr lang="en-GB" sz="2800" b="1" dirty="0" smtClean="0"/>
              <a:t>ensure a Sustainable European agriculture</a:t>
            </a:r>
            <a:endParaRPr lang="en-GB" sz="2800" b="1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07687" y="1583106"/>
            <a:ext cx="9601954" cy="4577934"/>
          </a:xfrm>
        </p:spPr>
        <p:txBody>
          <a:bodyPr/>
          <a:lstStyle/>
          <a:p>
            <a:pPr marL="458788" lvl="1" indent="-457200">
              <a:spcAft>
                <a:spcPts val="1800"/>
              </a:spcAft>
              <a:buAutoNum type="arabicPeriod"/>
            </a:pPr>
            <a:r>
              <a:rPr lang="en-GB" sz="2400" b="1" dirty="0" smtClean="0"/>
              <a:t>Simplification;</a:t>
            </a:r>
            <a:endParaRPr lang="en-GB" sz="2400" b="1" dirty="0" smtClean="0"/>
          </a:p>
          <a:p>
            <a:pPr marL="458788" lvl="1" indent="-457200">
              <a:spcAft>
                <a:spcPts val="1800"/>
              </a:spcAft>
              <a:buAutoNum type="arabicPeriod"/>
            </a:pPr>
            <a:r>
              <a:rPr lang="en-GB" sz="2400" b="1" dirty="0" smtClean="0"/>
              <a:t>Sustainability, climate change and </a:t>
            </a:r>
            <a:r>
              <a:rPr lang="en-GB" sz="2400" b="1" dirty="0" smtClean="0"/>
              <a:t>SDGs;</a:t>
            </a:r>
          </a:p>
          <a:p>
            <a:pPr marL="458788" lvl="1" indent="-457200">
              <a:spcAft>
                <a:spcPts val="1800"/>
              </a:spcAft>
              <a:buAutoNum type="arabicPeriod"/>
            </a:pPr>
            <a:r>
              <a:rPr lang="en-GB" sz="2400" b="1" dirty="0" smtClean="0"/>
              <a:t>Flexi-security for farm income to improve</a:t>
            </a:r>
            <a:r>
              <a:rPr lang="en-GB" sz="2400" b="1" dirty="0" smtClean="0"/>
              <a:t> </a:t>
            </a:r>
            <a:r>
              <a:rPr lang="en-GB" sz="2400" b="1" dirty="0" smtClean="0"/>
              <a:t>market </a:t>
            </a:r>
            <a:r>
              <a:rPr lang="en-GB" sz="2400" b="1" dirty="0" smtClean="0"/>
              <a:t>resilience,</a:t>
            </a:r>
          </a:p>
          <a:p>
            <a:pPr marL="458788" lvl="1" indent="-457200">
              <a:spcAft>
                <a:spcPts val="1800"/>
              </a:spcAft>
              <a:buAutoNum type="arabicPeriod"/>
            </a:pPr>
            <a:r>
              <a:rPr lang="en-GB" sz="2400" b="1" dirty="0" smtClean="0"/>
              <a:t>Coherent approach on </a:t>
            </a:r>
            <a:r>
              <a:rPr lang="en-GB" sz="2400" b="1" dirty="0" smtClean="0"/>
              <a:t>risk management;</a:t>
            </a:r>
            <a:endParaRPr lang="en-GB" sz="2400" b="1" dirty="0" smtClean="0"/>
          </a:p>
          <a:p>
            <a:pPr marL="458788" lvl="1" indent="-457200">
              <a:spcAft>
                <a:spcPts val="1800"/>
              </a:spcAft>
              <a:buAutoNum type="arabicPeriod"/>
            </a:pPr>
            <a:r>
              <a:rPr lang="en-GB" sz="2400" b="1" dirty="0" smtClean="0"/>
              <a:t>Strengthen farmers’ position in the food supply chain, supporting </a:t>
            </a:r>
            <a:r>
              <a:rPr lang="en-GB" sz="2400" b="1" dirty="0" err="1" smtClean="0"/>
              <a:t>agri</a:t>
            </a:r>
            <a:r>
              <a:rPr lang="en-GB" sz="2400" b="1" dirty="0" smtClean="0"/>
              <a:t>-cooperatives and </a:t>
            </a:r>
            <a:r>
              <a:rPr lang="en-GB" sz="2400" b="1" dirty="0" err="1" smtClean="0"/>
              <a:t>Pos</a:t>
            </a:r>
            <a:r>
              <a:rPr lang="en-GB" sz="2400" b="1" dirty="0" smtClean="0"/>
              <a:t>;</a:t>
            </a:r>
            <a:endParaRPr lang="en-GB" sz="2400" b="1" dirty="0" smtClean="0"/>
          </a:p>
          <a:p>
            <a:pPr marL="458788" lvl="1" indent="-457200">
              <a:spcAft>
                <a:spcPts val="1800"/>
              </a:spcAft>
              <a:buAutoNum type="arabicPeriod"/>
            </a:pPr>
            <a:r>
              <a:rPr lang="en-GB" sz="2400" b="1" dirty="0" smtClean="0"/>
              <a:t>Investment </a:t>
            </a:r>
            <a:r>
              <a:rPr lang="en-GB" sz="2400" b="1" dirty="0" smtClean="0"/>
              <a:t>support and improving infrastructures (EFSI)</a:t>
            </a:r>
          </a:p>
          <a:p>
            <a:pPr marL="458788" lvl="1" indent="-457200">
              <a:buAutoNum type="arabicPeriod"/>
            </a:pPr>
            <a:endParaRPr lang="en-GB" sz="2400" dirty="0" smtClean="0"/>
          </a:p>
          <a:p>
            <a:pPr lvl="1"/>
            <a:endParaRPr lang="en-US" dirty="0" smtClean="0"/>
          </a:p>
          <a:p>
            <a:endParaRPr lang="en-GB" dirty="0" smtClean="0"/>
          </a:p>
          <a:p>
            <a:pPr marL="287338" lvl="1" indent="-285750"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287338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Date Placeholder 3"/>
          <p:cNvSpPr txBox="1">
            <a:spLocks/>
          </p:cNvSpPr>
          <p:nvPr/>
        </p:nvSpPr>
        <p:spPr>
          <a:xfrm>
            <a:off x="3287713" y="6483351"/>
            <a:ext cx="5256212" cy="207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600" b="1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Aft>
                <a:spcPct val="100000"/>
              </a:spcAft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Georgia" panose="02040502050405020303" pitchFamily="18" charset="0"/>
              <a:buChar char="–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Copa-</a:t>
            </a:r>
            <a:r>
              <a:rPr lang="en-GB" altLang="en-US" sz="900" dirty="0" err="1" smtClean="0">
                <a:solidFill>
                  <a:schemeClr val="bg2"/>
                </a:solidFill>
                <a:latin typeface="Tahoma" panose="020B0604030504040204" pitchFamily="34" charset="0"/>
              </a:rPr>
              <a:t>Cogeca</a:t>
            </a:r>
            <a:r>
              <a:rPr lang="en-GB" altLang="en-US" sz="900" b="0" dirty="0" smtClean="0">
                <a:solidFill>
                  <a:schemeClr val="bg2"/>
                </a:solidFill>
                <a:latin typeface="Tahoma" panose="020B0604030504040204" pitchFamily="34" charset="0"/>
              </a:rPr>
              <a:t> | The voice of European farmers and their cooperatives | </a:t>
            </a:r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7</a:t>
            </a:r>
            <a:endParaRPr lang="en-GB" altLang="en-US" sz="900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72" y="2655721"/>
            <a:ext cx="1551239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652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51618" y="404813"/>
            <a:ext cx="8449733" cy="792162"/>
          </a:xfrm>
        </p:spPr>
        <p:txBody>
          <a:bodyPr/>
          <a:lstStyle/>
          <a:p>
            <a:pPr algn="ctr"/>
            <a:r>
              <a:rPr lang="en-GB" sz="2800" b="1" dirty="0" smtClean="0"/>
              <a:t>Main </a:t>
            </a:r>
            <a:r>
              <a:rPr lang="en-GB" sz="2800" b="1" dirty="0" smtClean="0"/>
              <a:t>position</a:t>
            </a:r>
            <a:r>
              <a:rPr lang="en-GB" sz="2800" b="1" dirty="0" smtClean="0"/>
              <a:t> of Copa –</a:t>
            </a:r>
            <a:r>
              <a:rPr lang="en-GB" sz="2800" b="1" dirty="0" err="1" smtClean="0"/>
              <a:t>Cogeca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to </a:t>
            </a:r>
            <a:r>
              <a:rPr lang="en-GB" sz="2800" b="1" dirty="0" smtClean="0"/>
              <a:t>ensure a Sustainable European agriculture</a:t>
            </a:r>
            <a:endParaRPr lang="en-GB" sz="2800" b="1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07687" y="1583106"/>
            <a:ext cx="9601954" cy="4577934"/>
          </a:xfrm>
        </p:spPr>
        <p:txBody>
          <a:bodyPr/>
          <a:lstStyle/>
          <a:p>
            <a:pPr marL="458788" lvl="1" indent="-457200">
              <a:buAutoNum type="arabicPeriod"/>
            </a:pPr>
            <a:endParaRPr lang="en-GB" sz="2400" dirty="0" smtClean="0"/>
          </a:p>
          <a:p>
            <a:pPr lvl="1"/>
            <a:endParaRPr lang="en-US" dirty="0" smtClean="0"/>
          </a:p>
          <a:p>
            <a:endParaRPr lang="en-GB" dirty="0" smtClean="0"/>
          </a:p>
          <a:p>
            <a:pPr marL="287338" lvl="1" indent="-285750"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287338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2107687" y="2228672"/>
            <a:ext cx="96019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8" lvl="1" indent="-457200">
              <a:spcAft>
                <a:spcPts val="1800"/>
              </a:spcAft>
              <a:buAutoNum type="arabicPeriod" startAt="7"/>
            </a:pPr>
            <a:r>
              <a:rPr lang="en-GB" sz="2400" b="1" dirty="0" smtClean="0"/>
              <a:t>Rural </a:t>
            </a:r>
            <a:r>
              <a:rPr lang="en-GB" sz="2400" b="1" dirty="0"/>
              <a:t>Development and Cork </a:t>
            </a:r>
            <a:r>
              <a:rPr lang="en-GB" sz="2400" b="1" dirty="0" smtClean="0"/>
              <a:t>2.0;</a:t>
            </a:r>
          </a:p>
          <a:p>
            <a:pPr marL="458788" lvl="1" indent="-457200">
              <a:spcAft>
                <a:spcPts val="1800"/>
              </a:spcAft>
              <a:buAutoNum type="arabicPeriod" startAt="7"/>
            </a:pPr>
            <a:r>
              <a:rPr lang="en-GB" sz="2400" b="1" dirty="0" smtClean="0"/>
              <a:t>Generation </a:t>
            </a:r>
            <a:r>
              <a:rPr lang="en-GB" sz="2400" b="1" dirty="0"/>
              <a:t>renewal including access to </a:t>
            </a:r>
            <a:r>
              <a:rPr lang="en-GB" sz="2400" b="1" dirty="0" smtClean="0"/>
              <a:t>land;</a:t>
            </a:r>
          </a:p>
          <a:p>
            <a:pPr marL="1588" lvl="1">
              <a:spcAft>
                <a:spcPts val="1800"/>
              </a:spcAft>
            </a:pPr>
            <a:r>
              <a:rPr lang="en-GB" sz="2400" b="1" dirty="0" smtClean="0"/>
              <a:t>9.  Strong promotion policy in a context of a long list of     	bilateral trade deal</a:t>
            </a:r>
            <a:endParaRPr lang="en-GB" sz="2400" b="1" dirty="0"/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3287713" y="6483351"/>
            <a:ext cx="5256212" cy="207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600" b="1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Aft>
                <a:spcPct val="100000"/>
              </a:spcAft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Georgia" panose="02040502050405020303" pitchFamily="18" charset="0"/>
              <a:buChar char="–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Copa-</a:t>
            </a:r>
            <a:r>
              <a:rPr lang="en-GB" altLang="en-US" sz="900" dirty="0" err="1" smtClean="0">
                <a:solidFill>
                  <a:schemeClr val="bg2"/>
                </a:solidFill>
                <a:latin typeface="Tahoma" panose="020B0604030504040204" pitchFamily="34" charset="0"/>
              </a:rPr>
              <a:t>Cogeca</a:t>
            </a:r>
            <a:r>
              <a:rPr lang="en-GB" altLang="en-US" sz="900" b="0" dirty="0" smtClean="0">
                <a:solidFill>
                  <a:schemeClr val="bg2"/>
                </a:solidFill>
                <a:latin typeface="Tahoma" panose="020B0604030504040204" pitchFamily="34" charset="0"/>
              </a:rPr>
              <a:t> | The voice of European farmers and their cooperatives | </a:t>
            </a:r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8</a:t>
            </a:r>
            <a:endParaRPr lang="en-GB" altLang="en-US" sz="900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pic>
        <p:nvPicPr>
          <p:cNvPr id="6" name="Picture 2" descr="© Mühlhausen/landpix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34" y="2747903"/>
            <a:ext cx="1516982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147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51618" y="404813"/>
            <a:ext cx="8449733" cy="792162"/>
          </a:xfrm>
        </p:spPr>
        <p:txBody>
          <a:bodyPr/>
          <a:lstStyle/>
          <a:p>
            <a:pPr algn="ctr"/>
            <a:r>
              <a:rPr lang="en-GB" sz="2800" b="1" dirty="0" smtClean="0"/>
              <a:t>Possible Timeline for the future CAP</a:t>
            </a:r>
            <a:endParaRPr lang="en-GB" sz="2800" b="1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106" y="1421426"/>
            <a:ext cx="9567333" cy="4762804"/>
          </a:xfrm>
        </p:spPr>
        <p:txBody>
          <a:bodyPr/>
          <a:lstStyle/>
          <a:p>
            <a:pPr lvl="1">
              <a:spcAft>
                <a:spcPts val="1200"/>
              </a:spcAft>
            </a:pPr>
            <a:endParaRPr lang="en-GB" sz="2400" dirty="0" smtClean="0"/>
          </a:p>
          <a:p>
            <a:pPr marL="287338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Communication on the future CAP: possibly end November 2017.</a:t>
            </a:r>
          </a:p>
          <a:p>
            <a:pPr marL="287338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Legislative proposals on the future CAP: After MFF agreement.</a:t>
            </a:r>
          </a:p>
          <a:p>
            <a:pPr marL="287338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err="1" smtClean="0"/>
              <a:t>Brexit</a:t>
            </a:r>
            <a:r>
              <a:rPr lang="en-GB" sz="2400" dirty="0" smtClean="0"/>
              <a:t>: Article 50 activated on 29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March; Exit by April 2019 (???)</a:t>
            </a:r>
          </a:p>
          <a:p>
            <a:pPr marL="287338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European elections: May 2019. </a:t>
            </a:r>
          </a:p>
          <a:p>
            <a:pPr marL="287338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New European Commission: Nov./Dec. 2019 </a:t>
            </a:r>
          </a:p>
          <a:p>
            <a:pPr marL="287338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Conclusion of the negotiations on the future CAP: ???</a:t>
            </a:r>
          </a:p>
        </p:txBody>
      </p:sp>
      <p:sp>
        <p:nvSpPr>
          <p:cNvPr id="4" name="Date Placeholder 3"/>
          <p:cNvSpPr txBox="1">
            <a:spLocks/>
          </p:cNvSpPr>
          <p:nvPr/>
        </p:nvSpPr>
        <p:spPr>
          <a:xfrm>
            <a:off x="3287713" y="6483351"/>
            <a:ext cx="5256212" cy="207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600" b="1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Aft>
                <a:spcPct val="100000"/>
              </a:spcAft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Font typeface="Georgia" panose="02040502050405020303" pitchFamily="18" charset="0"/>
              <a:buChar char="–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100000"/>
              </a:spcAft>
              <a:buClr>
                <a:schemeClr val="bg2"/>
              </a:buClr>
              <a:buChar char="•"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Copa-</a:t>
            </a:r>
            <a:r>
              <a:rPr lang="en-GB" altLang="en-US" sz="900" dirty="0" err="1" smtClean="0">
                <a:solidFill>
                  <a:schemeClr val="bg2"/>
                </a:solidFill>
                <a:latin typeface="Tahoma" panose="020B0604030504040204" pitchFamily="34" charset="0"/>
              </a:rPr>
              <a:t>Cogeca</a:t>
            </a:r>
            <a:r>
              <a:rPr lang="en-GB" altLang="en-US" sz="900" b="0" dirty="0" smtClean="0">
                <a:solidFill>
                  <a:schemeClr val="bg2"/>
                </a:solidFill>
                <a:latin typeface="Tahoma" panose="020B0604030504040204" pitchFamily="34" charset="0"/>
              </a:rPr>
              <a:t> | The voice of European farmers and their cooperatives | </a:t>
            </a:r>
            <a:r>
              <a:rPr lang="en-GB" altLang="en-US" sz="900" dirty="0" smtClean="0">
                <a:solidFill>
                  <a:schemeClr val="bg2"/>
                </a:solidFill>
                <a:latin typeface="Tahoma" panose="020B0604030504040204" pitchFamily="34" charset="0"/>
              </a:rPr>
              <a:t>9</a:t>
            </a:r>
            <a:endParaRPr lang="en-GB" altLang="en-US" sz="900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13" descr="P:\PressData\picture database\Agriculture\co-operatives\COOPERATIVA AGRICOLA CESENATE\FOTO_ritiro_bietole\IMG_01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99" y="2696244"/>
            <a:ext cx="1529849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5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585858"/>
      </a:lt2>
      <a:accent1>
        <a:srgbClr val="6B7213"/>
      </a:accent1>
      <a:accent2>
        <a:srgbClr val="CA6D05"/>
      </a:accent2>
      <a:accent3>
        <a:srgbClr val="FFFFFF"/>
      </a:accent3>
      <a:accent4>
        <a:srgbClr val="000000"/>
      </a:accent4>
      <a:accent5>
        <a:srgbClr val="BABCAA"/>
      </a:accent5>
      <a:accent6>
        <a:srgbClr val="B76204"/>
      </a:accent6>
      <a:hlink>
        <a:srgbClr val="808080"/>
      </a:hlink>
      <a:folHlink>
        <a:srgbClr val="C0C0C0"/>
      </a:folHlink>
    </a:clrScheme>
    <a:fontScheme name="Standard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952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anose="02040502050405020303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952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anose="02040502050405020303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585858"/>
        </a:lt2>
        <a:accent1>
          <a:srgbClr val="6B7213"/>
        </a:accent1>
        <a:accent2>
          <a:srgbClr val="CA6D05"/>
        </a:accent2>
        <a:accent3>
          <a:srgbClr val="FFFFFF"/>
        </a:accent3>
        <a:accent4>
          <a:srgbClr val="000000"/>
        </a:accent4>
        <a:accent5>
          <a:srgbClr val="BABCAA"/>
        </a:accent5>
        <a:accent6>
          <a:srgbClr val="B76204"/>
        </a:accent6>
        <a:hlink>
          <a:srgbClr val="808080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585858"/>
      </a:lt2>
      <a:accent1>
        <a:srgbClr val="6B7213"/>
      </a:accent1>
      <a:accent2>
        <a:srgbClr val="CA6D05"/>
      </a:accent2>
      <a:accent3>
        <a:srgbClr val="FFFFFF"/>
      </a:accent3>
      <a:accent4>
        <a:srgbClr val="000000"/>
      </a:accent4>
      <a:accent5>
        <a:srgbClr val="BABCAA"/>
      </a:accent5>
      <a:accent6>
        <a:srgbClr val="B76204"/>
      </a:accent6>
      <a:hlink>
        <a:srgbClr val="808080"/>
      </a:hlink>
      <a:folHlink>
        <a:srgbClr val="C0C0C0"/>
      </a:folHlink>
    </a:clrScheme>
    <a:fontScheme name="Standard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952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anose="02040502050405020303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952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anose="02040502050405020303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585858"/>
        </a:lt2>
        <a:accent1>
          <a:srgbClr val="6B7213"/>
        </a:accent1>
        <a:accent2>
          <a:srgbClr val="CA6D05"/>
        </a:accent2>
        <a:accent3>
          <a:srgbClr val="FFFFFF"/>
        </a:accent3>
        <a:accent4>
          <a:srgbClr val="000000"/>
        </a:accent4>
        <a:accent5>
          <a:srgbClr val="BABCAA"/>
        </a:accent5>
        <a:accent6>
          <a:srgbClr val="B76204"/>
        </a:accent6>
        <a:hlink>
          <a:srgbClr val="808080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668</Words>
  <Application>Microsoft Office PowerPoint</Application>
  <PresentationFormat>Widescreen</PresentationFormat>
  <Paragraphs>110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Georgia</vt:lpstr>
      <vt:lpstr>Tahoma</vt:lpstr>
      <vt:lpstr>Times New Roman</vt:lpstr>
      <vt:lpstr>Wingdings</vt:lpstr>
      <vt:lpstr>2_Standarddesign</vt:lpstr>
      <vt:lpstr>1_Standarddesign</vt:lpstr>
      <vt:lpstr>“The future CAP – Copa and Cogeca views”</vt:lpstr>
      <vt:lpstr>What are Copa and Cogeca ?</vt:lpstr>
      <vt:lpstr>Main topics</vt:lpstr>
      <vt:lpstr>1. Developments in the EU</vt:lpstr>
      <vt:lpstr>2. The future CAP</vt:lpstr>
      <vt:lpstr>Objectives of the CAP</vt:lpstr>
      <vt:lpstr>Main position of Copa –Cogeca to ensure a Sustainable European agriculture</vt:lpstr>
      <vt:lpstr>Main position of Copa –Cogeca to ensure a Sustainable European agriculture</vt:lpstr>
      <vt:lpstr>Possible Timeline for the future CAP</vt:lpstr>
    </vt:vector>
  </TitlesOfParts>
  <Company>Copa-Cogeca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Evangelos Koumentakos</dc:creator>
  <cp:lastModifiedBy>Arnaud Petit</cp:lastModifiedBy>
  <cp:revision>95</cp:revision>
  <cp:lastPrinted>2017-03-30T12:31:00Z</cp:lastPrinted>
  <dcterms:created xsi:type="dcterms:W3CDTF">2017-01-17T14:07:19Z</dcterms:created>
  <dcterms:modified xsi:type="dcterms:W3CDTF">2017-10-17T07:56:04Z</dcterms:modified>
</cp:coreProperties>
</file>