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0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2.xml" ContentType="application/vnd.openxmlformats-officedocument.theme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1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5423" r:id="rId2"/>
    <p:sldMasterId id="2147485469" r:id="rId3"/>
    <p:sldMasterId id="2147485479" r:id="rId4"/>
    <p:sldMasterId id="2147485485" r:id="rId5"/>
    <p:sldMasterId id="2147485509" r:id="rId6"/>
    <p:sldMasterId id="2147485534" r:id="rId7"/>
    <p:sldMasterId id="2147485536" r:id="rId8"/>
    <p:sldMasterId id="2147485544" r:id="rId9"/>
    <p:sldMasterId id="2147485573" r:id="rId10"/>
    <p:sldMasterId id="2147485578" r:id="rId11"/>
    <p:sldMasterId id="2147485589" r:id="rId12"/>
    <p:sldMasterId id="2147485593" r:id="rId13"/>
    <p:sldMasterId id="2147485645" r:id="rId14"/>
    <p:sldMasterId id="2147485649" r:id="rId15"/>
    <p:sldMasterId id="2147485655" r:id="rId16"/>
    <p:sldMasterId id="2147485678" r:id="rId17"/>
    <p:sldMasterId id="2147485684" r:id="rId18"/>
  </p:sldMasterIdLst>
  <p:notesMasterIdLst>
    <p:notesMasterId r:id="rId41"/>
  </p:notesMasterIdLst>
  <p:handoutMasterIdLst>
    <p:handoutMasterId r:id="rId42"/>
  </p:handoutMasterIdLst>
  <p:sldIdLst>
    <p:sldId id="1241" r:id="rId19"/>
    <p:sldId id="1229" r:id="rId20"/>
    <p:sldId id="1230" r:id="rId21"/>
    <p:sldId id="1231" r:id="rId22"/>
    <p:sldId id="1232" r:id="rId23"/>
    <p:sldId id="1234" r:id="rId24"/>
    <p:sldId id="1235" r:id="rId25"/>
    <p:sldId id="1236" r:id="rId26"/>
    <p:sldId id="1237" r:id="rId27"/>
    <p:sldId id="1238" r:id="rId28"/>
    <p:sldId id="1239" r:id="rId29"/>
    <p:sldId id="1242" r:id="rId30"/>
    <p:sldId id="1244" r:id="rId31"/>
    <p:sldId id="1245" r:id="rId32"/>
    <p:sldId id="1246" r:id="rId33"/>
    <p:sldId id="1248" r:id="rId34"/>
    <p:sldId id="1249" r:id="rId35"/>
    <p:sldId id="1250" r:id="rId36"/>
    <p:sldId id="1251" r:id="rId37"/>
    <p:sldId id="1252" r:id="rId38"/>
    <p:sldId id="1253" r:id="rId39"/>
    <p:sldId id="1243" r:id="rId40"/>
  </p:sldIdLst>
  <p:sldSz cx="9144000" cy="6858000" type="screen4x3"/>
  <p:notesSz cx="6808788" cy="9940925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5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hervariD" initials="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69765"/>
    <a:srgbClr val="FFCC00"/>
    <a:srgbClr val="FF0000"/>
    <a:srgbClr val="A29061"/>
    <a:srgbClr val="660033"/>
    <a:srgbClr val="663300"/>
    <a:srgbClr val="0099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éma alapján készült stílus 1 – 6. jelölőszín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>
        <p:scale>
          <a:sx n="118" d="100"/>
          <a:sy n="118" d="100"/>
        </p:scale>
        <p:origin x="-41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33348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35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9277856227818"/>
          <c:y val="5.3562774843116966E-2"/>
          <c:w val="0.88481209578490894"/>
          <c:h val="0.72952967037599892"/>
        </c:manualLayout>
      </c:layout>
      <c:bar3DChart>
        <c:barDir val="col"/>
        <c:grouping val="clustered"/>
        <c:varyColors val="0"/>
        <c:ser>
          <c:idx val="0"/>
          <c:order val="0"/>
          <c:tx>
            <c:v>Folyó áron</c:v>
          </c:tx>
          <c:invertIfNegative val="0"/>
          <c:dLbls>
            <c:dLbl>
              <c:idx val="5"/>
              <c:layout>
                <c:manualLayout>
                  <c:x val="-8.2196399991845085E-3"/>
                  <c:y val="-2.78864140245385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Data!$E$11:$K$11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Data!$E$12:$K$12</c:f>
              <c:numCache>
                <c:formatCode>#,##0_ ;\-#,##0\ </c:formatCode>
                <c:ptCount val="7"/>
                <c:pt idx="0" formatCode="#,##0">
                  <c:v>1686420.624123096</c:v>
                </c:pt>
                <c:pt idx="1">
                  <c:v>2166072.8711612294</c:v>
                </c:pt>
                <c:pt idx="2">
                  <c:v>2168950.7954085968</c:v>
                </c:pt>
                <c:pt idx="3">
                  <c:v>2318714.5632459074</c:v>
                </c:pt>
                <c:pt idx="4">
                  <c:v>2456417.640652562</c:v>
                </c:pt>
                <c:pt idx="5">
                  <c:v>2487889.4212053162</c:v>
                </c:pt>
                <c:pt idx="6" formatCode="#,##0">
                  <c:v>2619389.6527416725</c:v>
                </c:pt>
              </c:numCache>
            </c:numRef>
          </c:val>
        </c:ser>
        <c:ser>
          <c:idx val="1"/>
          <c:order val="1"/>
          <c:tx>
            <c:v>2010-es áron</c:v>
          </c:tx>
          <c:invertIfNegative val="0"/>
          <c:dLbls>
            <c:dLbl>
              <c:idx val="0"/>
              <c:layout>
                <c:manualLayout>
                  <c:x val="3.88888888888888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2889799976894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919039997825407E-2"/>
                  <c:y val="-2.7886414024538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06933999850493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179159998097186E-2"/>
                  <c:y val="-2.7886414024538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1818829426181754E-2"/>
                  <c:y val="-1.3943426590332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91791599980971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Data!$E$11:$K$11</c:f>
              <c:strCach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strCache>
            </c:strRef>
          </c:cat>
          <c:val>
            <c:numRef>
              <c:f>Data!$E$13:$K$13</c:f>
              <c:numCache>
                <c:formatCode>#,##0.00</c:formatCode>
                <c:ptCount val="7"/>
                <c:pt idx="0">
                  <c:v>1686420.62</c:v>
                </c:pt>
                <c:pt idx="1">
                  <c:v>1873555.52</c:v>
                </c:pt>
                <c:pt idx="2">
                  <c:v>1686951.01</c:v>
                </c:pt>
                <c:pt idx="3">
                  <c:v>1897952.98</c:v>
                </c:pt>
                <c:pt idx="4">
                  <c:v>2113454.48</c:v>
                </c:pt>
                <c:pt idx="5">
                  <c:v>2065385.84</c:v>
                </c:pt>
                <c:pt idx="6">
                  <c:v>2244160.15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5456768"/>
        <c:axId val="105458304"/>
        <c:axId val="0"/>
      </c:bar3DChart>
      <c:catAx>
        <c:axId val="105456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05458304"/>
        <c:crosses val="autoZero"/>
        <c:auto val="1"/>
        <c:lblAlgn val="ctr"/>
        <c:lblOffset val="100"/>
        <c:noMultiLvlLbl val="0"/>
      </c:catAx>
      <c:valAx>
        <c:axId val="10545830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05456768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Times New Roman" panose="02020603050405020304" pitchFamily="18" charset="0"/>
          <a:cs typeface="Times New Roman" panose="02020603050405020304" pitchFamily="18" charset="0"/>
        </a:defRPr>
      </a:pPr>
      <a:endParaRPr lang="hu-H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7415959126105683E-2"/>
          <c:y val="5.1400554097404488E-2"/>
          <c:w val="0.809426588580342"/>
          <c:h val="0.774802195891277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Munka1!$B$4</c:f>
              <c:strCache>
                <c:ptCount val="1"/>
                <c:pt idx="0">
                  <c:v>Export</c:v>
                </c:pt>
              </c:strCache>
            </c:strRef>
          </c:tx>
          <c:invertIfNegative val="0"/>
          <c:dLbls>
            <c:numFmt formatCode="#,##0.0" sourceLinked="0"/>
            <c:spPr>
              <a:solidFill>
                <a:srgbClr val="4F81BD">
                  <a:lumMod val="20000"/>
                  <a:lumOff val="80000"/>
                </a:srgb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Munka1!$A$5:$A$17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Munka1!$B$5:$B$17</c:f>
              <c:numCache>
                <c:formatCode>#,##0</c:formatCode>
                <c:ptCount val="13"/>
                <c:pt idx="0">
                  <c:v>3098.1499450000001</c:v>
                </c:pt>
                <c:pt idx="1">
                  <c:v>3323.5559450000001</c:v>
                </c:pt>
                <c:pt idx="2">
                  <c:v>3675.2494790000001</c:v>
                </c:pt>
                <c:pt idx="3">
                  <c:v>4863.3722239999997</c:v>
                </c:pt>
                <c:pt idx="4">
                  <c:v>5781.8005149999999</c:v>
                </c:pt>
                <c:pt idx="5">
                  <c:v>5085.9998530000003</c:v>
                </c:pt>
                <c:pt idx="6">
                  <c:v>5843.2465540000003</c:v>
                </c:pt>
                <c:pt idx="7">
                  <c:v>7193.1415619999998</c:v>
                </c:pt>
                <c:pt idx="8">
                  <c:v>8074.6186349999998</c:v>
                </c:pt>
                <c:pt idx="9">
                  <c:v>8001.2651969999997</c:v>
                </c:pt>
                <c:pt idx="10" formatCode="0.0">
                  <c:v>7726.300013</c:v>
                </c:pt>
                <c:pt idx="11" formatCode="0.0">
                  <c:v>7913.3925579999996</c:v>
                </c:pt>
                <c:pt idx="12" formatCode="0.0">
                  <c:v>8022.2541199999996</c:v>
                </c:pt>
              </c:numCache>
            </c:numRef>
          </c:val>
        </c:ser>
        <c:ser>
          <c:idx val="1"/>
          <c:order val="1"/>
          <c:tx>
            <c:strRef>
              <c:f>Munka1!$C$4</c:f>
              <c:strCache>
                <c:ptCount val="1"/>
                <c:pt idx="0">
                  <c:v>Import</c:v>
                </c:pt>
              </c:strCache>
            </c:strRef>
          </c:tx>
          <c:invertIfNegative val="0"/>
          <c:dLbls>
            <c:numFmt formatCode="#,##0.0" sourceLinked="0"/>
            <c:spPr>
              <a:solidFill>
                <a:srgbClr val="C0504D">
                  <a:lumMod val="20000"/>
                  <a:lumOff val="80000"/>
                </a:srgb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Munka1!$A$5:$A$17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Munka1!$C$5:$C$17</c:f>
              <c:numCache>
                <c:formatCode>#,##0</c:formatCode>
                <c:ptCount val="13"/>
                <c:pt idx="0">
                  <c:v>1999.67046</c:v>
                </c:pt>
                <c:pt idx="1">
                  <c:v>2407.6447269999999</c:v>
                </c:pt>
                <c:pt idx="2">
                  <c:v>2680.2087110000002</c:v>
                </c:pt>
                <c:pt idx="3">
                  <c:v>3188.1584990000001</c:v>
                </c:pt>
                <c:pt idx="4">
                  <c:v>3860.2142859999999</c:v>
                </c:pt>
                <c:pt idx="5">
                  <c:v>3370.6623370000002</c:v>
                </c:pt>
                <c:pt idx="6">
                  <c:v>3710.560442</c:v>
                </c:pt>
                <c:pt idx="7">
                  <c:v>4445.7138949999999</c:v>
                </c:pt>
                <c:pt idx="8">
                  <c:v>4454.6762429999999</c:v>
                </c:pt>
                <c:pt idx="9">
                  <c:v>4464.2669649999998</c:v>
                </c:pt>
                <c:pt idx="10" formatCode="0.0">
                  <c:v>4671.0128629999999</c:v>
                </c:pt>
                <c:pt idx="11" formatCode="0.0">
                  <c:v>4855.1405750000004</c:v>
                </c:pt>
                <c:pt idx="12" formatCode="0.0">
                  <c:v>5178.7891900000004</c:v>
                </c:pt>
              </c:numCache>
            </c:numRef>
          </c:val>
        </c:ser>
        <c:ser>
          <c:idx val="2"/>
          <c:order val="2"/>
          <c:tx>
            <c:strRef>
              <c:f>Munka1!$D$4</c:f>
              <c:strCache>
                <c:ptCount val="1"/>
                <c:pt idx="0">
                  <c:v>Egyenleg</c:v>
                </c:pt>
              </c:strCache>
            </c:strRef>
          </c:tx>
          <c:invertIfNegative val="0"/>
          <c:dLbls>
            <c:numFmt formatCode="#,##0.0" sourceLinked="0"/>
            <c:spPr>
              <a:solidFill>
                <a:srgbClr val="9BBB59">
                  <a:lumMod val="20000"/>
                  <a:lumOff val="80000"/>
                </a:srgb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Munka1!$A$5:$A$17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Munka1!$D$5:$D$17</c:f>
              <c:numCache>
                <c:formatCode>#,##0</c:formatCode>
                <c:ptCount val="13"/>
                <c:pt idx="0">
                  <c:v>1098.4794850000001</c:v>
                </c:pt>
                <c:pt idx="1">
                  <c:v>915.91121799999996</c:v>
                </c:pt>
                <c:pt idx="2">
                  <c:v>995.04076799999996</c:v>
                </c:pt>
                <c:pt idx="3">
                  <c:v>1675.2137250000001</c:v>
                </c:pt>
                <c:pt idx="4">
                  <c:v>1921.586229</c:v>
                </c:pt>
                <c:pt idx="5">
                  <c:v>1715.3375160000001</c:v>
                </c:pt>
                <c:pt idx="6">
                  <c:v>2132.6861119999999</c:v>
                </c:pt>
                <c:pt idx="7">
                  <c:v>2747.4276669999999</c:v>
                </c:pt>
                <c:pt idx="8">
                  <c:v>3619.9423919999999</c:v>
                </c:pt>
                <c:pt idx="9">
                  <c:v>3536.9982319999999</c:v>
                </c:pt>
                <c:pt idx="10" formatCode="0.0">
                  <c:v>3055.2871500000001</c:v>
                </c:pt>
                <c:pt idx="11" formatCode="0.0">
                  <c:v>3058.2519830000001</c:v>
                </c:pt>
                <c:pt idx="12">
                  <c:v>2843.4649299999992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439040"/>
        <c:axId val="110453120"/>
      </c:barChart>
      <c:lineChart>
        <c:grouping val="standard"/>
        <c:varyColors val="0"/>
        <c:ser>
          <c:idx val="3"/>
          <c:order val="3"/>
          <c:tx>
            <c:strRef>
              <c:f>Munka1!$E$4</c:f>
              <c:strCache>
                <c:ptCount val="1"/>
                <c:pt idx="0">
                  <c:v>Export részesedés</c:v>
                </c:pt>
              </c:strCache>
            </c:strRef>
          </c:tx>
          <c:marker>
            <c:symbol val="none"/>
          </c:marker>
          <c:cat>
            <c:strRef>
              <c:f>Munka1!$A$5:$A$17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Munka1!$E$5:$E$17</c:f>
              <c:numCache>
                <c:formatCode>#,##0.0</c:formatCode>
                <c:ptCount val="13"/>
                <c:pt idx="0">
                  <c:v>6.9437221412882693</c:v>
                </c:pt>
                <c:pt idx="1">
                  <c:v>6.6402060756812915</c:v>
                </c:pt>
                <c:pt idx="2">
                  <c:v>6.2360907692682614</c:v>
                </c:pt>
                <c:pt idx="3">
                  <c:v>7.047933517800212</c:v>
                </c:pt>
                <c:pt idx="4">
                  <c:v>7.8792276828047205</c:v>
                </c:pt>
                <c:pt idx="5">
                  <c:v>8.6000312079213064</c:v>
                </c:pt>
                <c:pt idx="6">
                  <c:v>8.1782263796521377</c:v>
                </c:pt>
                <c:pt idx="7">
                  <c:v>8.9939482266809314</c:v>
                </c:pt>
                <c:pt idx="8">
                  <c:v>10.099329996143535</c:v>
                </c:pt>
                <c:pt idx="9">
                  <c:v>9.8423883265821246</c:v>
                </c:pt>
                <c:pt idx="10">
                  <c:v>9.142902857280065</c:v>
                </c:pt>
                <c:pt idx="11">
                  <c:v>8.7479276933634864</c:v>
                </c:pt>
                <c:pt idx="12">
                  <c:v>8.6270141100250513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Munka1!$F$4</c:f>
              <c:strCache>
                <c:ptCount val="1"/>
                <c:pt idx="0">
                  <c:v>Import részesedés</c:v>
                </c:pt>
              </c:strCache>
            </c:strRef>
          </c:tx>
          <c:marker>
            <c:symbol val="none"/>
          </c:marker>
          <c:cat>
            <c:strRef>
              <c:f>Munka1!$A$5:$A$17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Munka1!$F$5:$F$17</c:f>
              <c:numCache>
                <c:formatCode>#,##0.0</c:formatCode>
                <c:ptCount val="13"/>
                <c:pt idx="0">
                  <c:v>4.1202284218985019</c:v>
                </c:pt>
                <c:pt idx="1">
                  <c:v>4.5465003531233474</c:v>
                </c:pt>
                <c:pt idx="2">
                  <c:v>4.3712651546678636</c:v>
                </c:pt>
                <c:pt idx="3">
                  <c:v>4.6122344313930324</c:v>
                </c:pt>
                <c:pt idx="4">
                  <c:v>5.2377604260105768</c:v>
                </c:pt>
                <c:pt idx="5">
                  <c:v>6.084098355431526</c:v>
                </c:pt>
                <c:pt idx="6">
                  <c:v>5.6277173368369748</c:v>
                </c:pt>
                <c:pt idx="7">
                  <c:v>6.0969613439579931</c:v>
                </c:pt>
                <c:pt idx="8">
                  <c:v>6.0775288423076965</c:v>
                </c:pt>
                <c:pt idx="9">
                  <c:v>5.9731566218062611</c:v>
                </c:pt>
                <c:pt idx="10">
                  <c:v>5.9707353186221965</c:v>
                </c:pt>
                <c:pt idx="11">
                  <c:v>5.9306747220651959</c:v>
                </c:pt>
                <c:pt idx="12">
                  <c:v>6.2196190684629791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469888"/>
        <c:axId val="110455424"/>
      </c:lineChart>
      <c:catAx>
        <c:axId val="110439040"/>
        <c:scaling>
          <c:orientation val="minMax"/>
        </c:scaling>
        <c:delete val="0"/>
        <c:axPos val="b"/>
        <c:majorTickMark val="out"/>
        <c:minorTickMark val="none"/>
        <c:tickLblPos val="nextTo"/>
        <c:crossAx val="110453120"/>
        <c:crosses val="autoZero"/>
        <c:auto val="1"/>
        <c:lblAlgn val="ctr"/>
        <c:lblOffset val="100"/>
        <c:noMultiLvlLbl val="0"/>
      </c:catAx>
      <c:valAx>
        <c:axId val="110453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Milliárd euró</a:t>
                </a:r>
              </a:p>
            </c:rich>
          </c:tx>
          <c:layout>
            <c:manualLayout>
              <c:xMode val="edge"/>
              <c:yMode val="edge"/>
              <c:x val="8.2812773403324602E-3"/>
              <c:y val="0.28419181977252844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crossAx val="110439040"/>
        <c:crosses val="autoZero"/>
        <c:crossBetween val="between"/>
        <c:dispUnits>
          <c:builtInUnit val="thousands"/>
        </c:dispUnits>
      </c:valAx>
      <c:valAx>
        <c:axId val="11045542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r>
                  <a:rPr lang="en-US">
                    <a:solidFill>
                      <a:schemeClr val="accent4">
                        <a:lumMod val="75000"/>
                      </a:schemeClr>
                    </a:solidFill>
                  </a:rPr>
                  <a:t>Nemzetgazdasági részesedés %</a:t>
                </a:r>
              </a:p>
            </c:rich>
          </c:tx>
          <c:layout/>
          <c:overlay val="0"/>
        </c:title>
        <c:numFmt formatCode="#,##0.0" sourceLinked="1"/>
        <c:majorTickMark val="out"/>
        <c:minorTickMark val="none"/>
        <c:tickLblPos val="nextTo"/>
        <c:crossAx val="110469888"/>
        <c:crosses val="max"/>
        <c:crossBetween val="between"/>
      </c:valAx>
      <c:catAx>
        <c:axId val="110469888"/>
        <c:scaling>
          <c:orientation val="minMax"/>
        </c:scaling>
        <c:delete val="1"/>
        <c:axPos val="b"/>
        <c:majorTickMark val="out"/>
        <c:minorTickMark val="none"/>
        <c:tickLblPos val="nextTo"/>
        <c:crossAx val="11045542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hu-H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'KA0120'!$C$51</c:f>
              <c:strCache>
                <c:ptCount val="1"/>
                <c:pt idx="0">
                  <c:v>Export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9.201876120044633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'KA0120'!$B$58:$B$59</c:f>
              <c:strCache>
                <c:ptCount val="2"/>
                <c:pt idx="0">
                  <c:v>2016. január - július</c:v>
                </c:pt>
                <c:pt idx="1">
                  <c:v>2017. január - július</c:v>
                </c:pt>
              </c:strCache>
            </c:strRef>
          </c:cat>
          <c:val>
            <c:numRef>
              <c:f>'KA0120'!$C$58:$C$59</c:f>
              <c:numCache>
                <c:formatCode>0.0</c:formatCode>
                <c:ptCount val="2"/>
                <c:pt idx="0">
                  <c:v>4490.0793830000002</c:v>
                </c:pt>
                <c:pt idx="1">
                  <c:v>5115.2080290000004</c:v>
                </c:pt>
              </c:numCache>
            </c:numRef>
          </c:val>
        </c:ser>
        <c:ser>
          <c:idx val="1"/>
          <c:order val="1"/>
          <c:tx>
            <c:strRef>
              <c:f>'KA0120'!$D$51</c:f>
              <c:strCache>
                <c:ptCount val="1"/>
                <c:pt idx="0">
                  <c:v>Import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0672920400148774E-3"/>
                  <c:y val="-2.0161514367857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8802163382653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'KA0120'!$B$58:$B$59</c:f>
              <c:strCache>
                <c:ptCount val="2"/>
                <c:pt idx="0">
                  <c:v>2016. január - július</c:v>
                </c:pt>
                <c:pt idx="1">
                  <c:v>2017. január - július</c:v>
                </c:pt>
              </c:strCache>
            </c:strRef>
          </c:cat>
          <c:val>
            <c:numRef>
              <c:f>'KA0120'!$D$58:$D$59</c:f>
              <c:numCache>
                <c:formatCode>0.0</c:formatCode>
                <c:ptCount val="2"/>
                <c:pt idx="0">
                  <c:v>2887.5034420000002</c:v>
                </c:pt>
                <c:pt idx="1">
                  <c:v>3210.563052</c:v>
                </c:pt>
              </c:numCache>
            </c:numRef>
          </c:val>
        </c:ser>
        <c:ser>
          <c:idx val="2"/>
          <c:order val="2"/>
          <c:tx>
            <c:strRef>
              <c:f>'KA0120'!$E$51</c:f>
              <c:strCache>
                <c:ptCount val="1"/>
                <c:pt idx="0">
                  <c:v>Egyenleg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-2.0161514367857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'KA0120'!$B$58:$B$59</c:f>
              <c:strCache>
                <c:ptCount val="2"/>
                <c:pt idx="0">
                  <c:v>2016. január - július</c:v>
                </c:pt>
                <c:pt idx="1">
                  <c:v>2017. január - július</c:v>
                </c:pt>
              </c:strCache>
            </c:strRef>
          </c:cat>
          <c:val>
            <c:numRef>
              <c:f>'KA0120'!$E$58:$E$59</c:f>
              <c:numCache>
                <c:formatCode>0.0</c:formatCode>
                <c:ptCount val="2"/>
                <c:pt idx="0">
                  <c:v>1602.5759410000001</c:v>
                </c:pt>
                <c:pt idx="1">
                  <c:v>1904.6449770000004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0639360"/>
        <c:axId val="110653440"/>
        <c:axId val="0"/>
      </c:bar3DChart>
      <c:catAx>
        <c:axId val="110639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0653440"/>
        <c:crosses val="autoZero"/>
        <c:auto val="1"/>
        <c:lblAlgn val="ctr"/>
        <c:lblOffset val="100"/>
        <c:noMultiLvlLbl val="0"/>
      </c:catAx>
      <c:valAx>
        <c:axId val="11065344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106393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9776148060843483"/>
          <c:y val="0.88843311922213297"/>
          <c:w val="0.40447703878313035"/>
          <c:h val="7.412406838041807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hu-H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311025828048091"/>
          <c:y val="0.18799740119891792"/>
          <c:w val="0.66949155407853234"/>
          <c:h val="0.6455279510220914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Pt>
            <c:idx val="13"/>
            <c:bubble3D val="0"/>
          </c:dPt>
          <c:dPt>
            <c:idx val="14"/>
            <c:bubble3D val="0"/>
          </c:dPt>
          <c:dPt>
            <c:idx val="15"/>
            <c:bubble3D val="0"/>
          </c:dPt>
          <c:dPt>
            <c:idx val="16"/>
            <c:bubble3D val="0"/>
          </c:dPt>
          <c:dPt>
            <c:idx val="17"/>
            <c:bubble3D val="0"/>
          </c:dPt>
          <c:dPt>
            <c:idx val="18"/>
            <c:bubble3D val="0"/>
          </c:dPt>
          <c:dLbls>
            <c:dLbl>
              <c:idx val="0"/>
              <c:layout>
                <c:manualLayout>
                  <c:x val="-1.6905669901411919E-2"/>
                  <c:y val="-9.973085226289030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789629654676052E-2"/>
                  <c:y val="-0.1310165163255283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5371178564700541E-2"/>
                  <c:y val="1.581209831003134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9462179272331086E-2"/>
                  <c:y val="-1.37836285350977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5.0568173584577561E-2"/>
                  <c:y val="-6.001124466916116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2418620153316299E-2"/>
                  <c:y val="-0.1197177437876073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3.3713340907966342E-2"/>
                  <c:y val="2.352851889613142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8.4232790559503057E-2"/>
                  <c:y val="-3.1157382935303271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hu-H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Data!$O$63:$O$81</c:f>
              <c:strCache>
                <c:ptCount val="19"/>
                <c:pt idx="0">
                  <c:v>Gabonafélék</c:v>
                </c:pt>
                <c:pt idx="1">
                  <c:v>Olajos növények</c:v>
                </c:pt>
                <c:pt idx="2">
                  <c:v>Fehérje növények</c:v>
                </c:pt>
                <c:pt idx="3">
                  <c:v>Cukorrépa</c:v>
                </c:pt>
                <c:pt idx="4">
                  <c:v>Takarmánynövények</c:v>
                </c:pt>
                <c:pt idx="5">
                  <c:v>Burgonya</c:v>
                </c:pt>
                <c:pt idx="6">
                  <c:v>Friss zöldségek</c:v>
                </c:pt>
                <c:pt idx="7">
                  <c:v>Friss gyümölcsök</c:v>
                </c:pt>
                <c:pt idx="8">
                  <c:v>Szőlő, bor</c:v>
                </c:pt>
                <c:pt idx="9">
                  <c:v>Egyéb növényi termék</c:v>
                </c:pt>
                <c:pt idx="10">
                  <c:v>Szarvasmarha</c:v>
                </c:pt>
                <c:pt idx="11">
                  <c:v>Tej</c:v>
                </c:pt>
                <c:pt idx="12">
                  <c:v>Sertés</c:v>
                </c:pt>
                <c:pt idx="13">
                  <c:v>Baromfi</c:v>
                </c:pt>
                <c:pt idx="14">
                  <c:v>Tojás</c:v>
                </c:pt>
                <c:pt idx="15">
                  <c:v>Juh és kecske</c:v>
                </c:pt>
                <c:pt idx="16">
                  <c:v>Egyéb élő állat, állati termék</c:v>
                </c:pt>
                <c:pt idx="17">
                  <c:v>Mezőgazdasági szolgáltatás</c:v>
                </c:pt>
                <c:pt idx="18">
                  <c:v>Másodlagos tevékenység</c:v>
                </c:pt>
              </c:strCache>
            </c:strRef>
          </c:cat>
          <c:val>
            <c:numRef>
              <c:f>Data!$Y$63:$Y$81</c:f>
              <c:numCache>
                <c:formatCode>0.0%</c:formatCode>
                <c:ptCount val="19"/>
                <c:pt idx="0">
                  <c:v>0.26620752596047237</c:v>
                </c:pt>
                <c:pt idx="1">
                  <c:v>0.12439330271422365</c:v>
                </c:pt>
                <c:pt idx="2">
                  <c:v>3.0372409204970688E-3</c:v>
                </c:pt>
                <c:pt idx="3">
                  <c:v>4.9710492048300964E-3</c:v>
                </c:pt>
                <c:pt idx="4">
                  <c:v>2.5494618301609536E-2</c:v>
                </c:pt>
                <c:pt idx="5">
                  <c:v>1.013905616615495E-2</c:v>
                </c:pt>
                <c:pt idx="6">
                  <c:v>7.2006075029635408E-2</c:v>
                </c:pt>
                <c:pt idx="7">
                  <c:v>3.3973465735368018E-2</c:v>
                </c:pt>
                <c:pt idx="8">
                  <c:v>2.5041107198969962E-2</c:v>
                </c:pt>
                <c:pt idx="9">
                  <c:v>3.4531548421977587E-2</c:v>
                </c:pt>
                <c:pt idx="10">
                  <c:v>3.3088323350905356E-2</c:v>
                </c:pt>
                <c:pt idx="11">
                  <c:v>5.5412692109528476E-2</c:v>
                </c:pt>
                <c:pt idx="12">
                  <c:v>8.7187870044166407E-2</c:v>
                </c:pt>
                <c:pt idx="13">
                  <c:v>0.10389505978680177</c:v>
                </c:pt>
                <c:pt idx="14">
                  <c:v>2.1788916169725503E-2</c:v>
                </c:pt>
                <c:pt idx="15">
                  <c:v>7.7534355385093243E-3</c:v>
                </c:pt>
                <c:pt idx="16">
                  <c:v>2.1454780378440438E-2</c:v>
                </c:pt>
                <c:pt idx="17">
                  <c:v>4.9299006967191021E-2</c:v>
                </c:pt>
                <c:pt idx="18">
                  <c:v>2.0324925672771027E-2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600"/>
      </a:pPr>
      <a:endParaRPr lang="hu-H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Szarvasmarha</c:v>
          </c:tx>
          <c:cat>
            <c:strRef>
              <c:f>Munka1!$A$5:$A$31</c:f>
              <c:strCache>
                <c:ptCount val="27"/>
                <c:pt idx="0">
                  <c:v>2004. jún. 1.</c:v>
                </c:pt>
                <c:pt idx="1">
                  <c:v>2004. dec. 1.</c:v>
                </c:pt>
                <c:pt idx="2">
                  <c:v>2005. jún. 1.</c:v>
                </c:pt>
                <c:pt idx="3">
                  <c:v>2005. dec. 1.</c:v>
                </c:pt>
                <c:pt idx="4">
                  <c:v>2006. jún. 1.</c:v>
                </c:pt>
                <c:pt idx="5">
                  <c:v>2006. dec. 1.</c:v>
                </c:pt>
                <c:pt idx="6">
                  <c:v>2007. jún. 1.</c:v>
                </c:pt>
                <c:pt idx="7">
                  <c:v>2007. dec. 1.</c:v>
                </c:pt>
                <c:pt idx="8">
                  <c:v>2008. jún. 1.</c:v>
                </c:pt>
                <c:pt idx="9">
                  <c:v>2008. dec. 1.</c:v>
                </c:pt>
                <c:pt idx="10">
                  <c:v>2009. jún. 1.</c:v>
                </c:pt>
                <c:pt idx="11">
                  <c:v>2009. dec. 1.</c:v>
                </c:pt>
                <c:pt idx="12">
                  <c:v>2010. jún. 1.</c:v>
                </c:pt>
                <c:pt idx="13">
                  <c:v>2010. dec. 1.</c:v>
                </c:pt>
                <c:pt idx="14">
                  <c:v>2011. jún. 1.</c:v>
                </c:pt>
                <c:pt idx="15">
                  <c:v>2011. dec. 1.</c:v>
                </c:pt>
                <c:pt idx="16">
                  <c:v>2012. jún. 1.</c:v>
                </c:pt>
                <c:pt idx="17">
                  <c:v>2012. dec. 1.</c:v>
                </c:pt>
                <c:pt idx="18">
                  <c:v>2013. jún. 1.</c:v>
                </c:pt>
                <c:pt idx="19">
                  <c:v>2013. dec. 1.</c:v>
                </c:pt>
                <c:pt idx="20">
                  <c:v>2014. jún. 1.</c:v>
                </c:pt>
                <c:pt idx="21">
                  <c:v>2014.dec. 1</c:v>
                </c:pt>
                <c:pt idx="22">
                  <c:v>2015. jún. 1.</c:v>
                </c:pt>
                <c:pt idx="23">
                  <c:v>2015. dec. 1.</c:v>
                </c:pt>
                <c:pt idx="24">
                  <c:v>2016. jún. 1.</c:v>
                </c:pt>
                <c:pt idx="25">
                  <c:v>2016. dec. 1.</c:v>
                </c:pt>
                <c:pt idx="26">
                  <c:v>2017. jún. 1.</c:v>
                </c:pt>
              </c:strCache>
            </c:strRef>
          </c:cat>
          <c:val>
            <c:numRef>
              <c:f>Munka1!$P$5:$P$31</c:f>
              <c:numCache>
                <c:formatCode>0.0%</c:formatCode>
                <c:ptCount val="27"/>
                <c:pt idx="0">
                  <c:v>1</c:v>
                </c:pt>
                <c:pt idx="1">
                  <c:v>0.98367346938775513</c:v>
                </c:pt>
                <c:pt idx="2">
                  <c:v>0.98231292517006807</c:v>
                </c:pt>
                <c:pt idx="3">
                  <c:v>0.96326530612244898</c:v>
                </c:pt>
                <c:pt idx="4">
                  <c:v>0.9564625850340136</c:v>
                </c:pt>
                <c:pt idx="5">
                  <c:v>0.95510204081632655</c:v>
                </c:pt>
                <c:pt idx="6">
                  <c:v>0.97006802721088436</c:v>
                </c:pt>
                <c:pt idx="7">
                  <c:v>0.95918367346938771</c:v>
                </c:pt>
                <c:pt idx="8">
                  <c:v>0.95102040816326527</c:v>
                </c:pt>
                <c:pt idx="9">
                  <c:v>0.95374149659863949</c:v>
                </c:pt>
                <c:pt idx="10">
                  <c:v>0.9564625850340136</c:v>
                </c:pt>
                <c:pt idx="11">
                  <c:v>0.95238095238095233</c:v>
                </c:pt>
                <c:pt idx="12">
                  <c:v>0.96054421768707487</c:v>
                </c:pt>
                <c:pt idx="13">
                  <c:v>0.92789115646258502</c:v>
                </c:pt>
                <c:pt idx="14">
                  <c:v>0.94149659863945578</c:v>
                </c:pt>
                <c:pt idx="15">
                  <c:v>0.94829931972789117</c:v>
                </c:pt>
                <c:pt idx="16">
                  <c:v>0.99714285714285711</c:v>
                </c:pt>
                <c:pt idx="17">
                  <c:v>1.0338775510204081</c:v>
                </c:pt>
                <c:pt idx="18">
                  <c:v>1.0382312925170067</c:v>
                </c:pt>
                <c:pt idx="19">
                  <c:v>1.0644897959183672</c:v>
                </c:pt>
                <c:pt idx="20">
                  <c:v>1.0730612244897959</c:v>
                </c:pt>
                <c:pt idx="21">
                  <c:v>1.0912925170068029</c:v>
                </c:pt>
                <c:pt idx="22">
                  <c:v>1.1134693877551021</c:v>
                </c:pt>
                <c:pt idx="23">
                  <c:v>1.116326530612245</c:v>
                </c:pt>
                <c:pt idx="24">
                  <c:v>1.1323809523809523</c:v>
                </c:pt>
                <c:pt idx="25">
                  <c:v>1.1401360544217687</c:v>
                </c:pt>
                <c:pt idx="26">
                  <c:v>1.1755102040816328</c:v>
                </c:pt>
              </c:numCache>
            </c:numRef>
          </c:val>
          <c:smooth val="0"/>
        </c:ser>
        <c:ser>
          <c:idx val="1"/>
          <c:order val="1"/>
          <c:tx>
            <c:v>Sertés</c:v>
          </c:tx>
          <c:cat>
            <c:strRef>
              <c:f>Munka1!$A$5:$A$31</c:f>
              <c:strCache>
                <c:ptCount val="27"/>
                <c:pt idx="0">
                  <c:v>2004. jún. 1.</c:v>
                </c:pt>
                <c:pt idx="1">
                  <c:v>2004. dec. 1.</c:v>
                </c:pt>
                <c:pt idx="2">
                  <c:v>2005. jún. 1.</c:v>
                </c:pt>
                <c:pt idx="3">
                  <c:v>2005. dec. 1.</c:v>
                </c:pt>
                <c:pt idx="4">
                  <c:v>2006. jún. 1.</c:v>
                </c:pt>
                <c:pt idx="5">
                  <c:v>2006. dec. 1.</c:v>
                </c:pt>
                <c:pt idx="6">
                  <c:v>2007. jún. 1.</c:v>
                </c:pt>
                <c:pt idx="7">
                  <c:v>2007. dec. 1.</c:v>
                </c:pt>
                <c:pt idx="8">
                  <c:v>2008. jún. 1.</c:v>
                </c:pt>
                <c:pt idx="9">
                  <c:v>2008. dec. 1.</c:v>
                </c:pt>
                <c:pt idx="10">
                  <c:v>2009. jún. 1.</c:v>
                </c:pt>
                <c:pt idx="11">
                  <c:v>2009. dec. 1.</c:v>
                </c:pt>
                <c:pt idx="12">
                  <c:v>2010. jún. 1.</c:v>
                </c:pt>
                <c:pt idx="13">
                  <c:v>2010. dec. 1.</c:v>
                </c:pt>
                <c:pt idx="14">
                  <c:v>2011. jún. 1.</c:v>
                </c:pt>
                <c:pt idx="15">
                  <c:v>2011. dec. 1.</c:v>
                </c:pt>
                <c:pt idx="16">
                  <c:v>2012. jún. 1.</c:v>
                </c:pt>
                <c:pt idx="17">
                  <c:v>2012. dec. 1.</c:v>
                </c:pt>
                <c:pt idx="18">
                  <c:v>2013. jún. 1.</c:v>
                </c:pt>
                <c:pt idx="19">
                  <c:v>2013. dec. 1.</c:v>
                </c:pt>
                <c:pt idx="20">
                  <c:v>2014. jún. 1.</c:v>
                </c:pt>
                <c:pt idx="21">
                  <c:v>2014.dec. 1</c:v>
                </c:pt>
                <c:pt idx="22">
                  <c:v>2015. jún. 1.</c:v>
                </c:pt>
                <c:pt idx="23">
                  <c:v>2015. dec. 1.</c:v>
                </c:pt>
                <c:pt idx="24">
                  <c:v>2016. jún. 1.</c:v>
                </c:pt>
                <c:pt idx="25">
                  <c:v>2016. dec. 1.</c:v>
                </c:pt>
                <c:pt idx="26">
                  <c:v>2017. jún. 1.</c:v>
                </c:pt>
              </c:strCache>
            </c:strRef>
          </c:cat>
          <c:val>
            <c:numRef>
              <c:f>Munka1!$Q$5:$Q$31</c:f>
              <c:numCache>
                <c:formatCode>0.0%</c:formatCode>
                <c:ptCount val="27"/>
                <c:pt idx="0">
                  <c:v>1</c:v>
                </c:pt>
                <c:pt idx="1">
                  <c:v>0.93633217993079587</c:v>
                </c:pt>
                <c:pt idx="2">
                  <c:v>0.93540945790080743</c:v>
                </c:pt>
                <c:pt idx="3">
                  <c:v>0.88881199538638989</c:v>
                </c:pt>
                <c:pt idx="4">
                  <c:v>0.91257208765859288</c:v>
                </c:pt>
                <c:pt idx="5">
                  <c:v>0.91972318339100345</c:v>
                </c:pt>
                <c:pt idx="6">
                  <c:v>0.94440599769319489</c:v>
                </c:pt>
                <c:pt idx="7">
                  <c:v>0.89296424452133794</c:v>
                </c:pt>
                <c:pt idx="8">
                  <c:v>0.84982698961937719</c:v>
                </c:pt>
                <c:pt idx="9">
                  <c:v>0.7803921568627451</c:v>
                </c:pt>
                <c:pt idx="10">
                  <c:v>0.73379469434832756</c:v>
                </c:pt>
                <c:pt idx="11">
                  <c:v>0.74901960784313726</c:v>
                </c:pt>
                <c:pt idx="12">
                  <c:v>0.74002306805074969</c:v>
                </c:pt>
                <c:pt idx="13">
                  <c:v>0.73102652825836212</c:v>
                </c:pt>
                <c:pt idx="14">
                  <c:v>0.72802768166089971</c:v>
                </c:pt>
                <c:pt idx="15">
                  <c:v>0.70219146482122263</c:v>
                </c:pt>
                <c:pt idx="16">
                  <c:v>0.67972318339100346</c:v>
                </c:pt>
                <c:pt idx="17">
                  <c:v>0.68952710495963088</c:v>
                </c:pt>
                <c:pt idx="18">
                  <c:v>0.66696655132641292</c:v>
                </c:pt>
                <c:pt idx="19">
                  <c:v>0.69294117647058828</c:v>
                </c:pt>
                <c:pt idx="20">
                  <c:v>0.70590542099192621</c:v>
                </c:pt>
                <c:pt idx="21">
                  <c:v>0.72329873125720878</c:v>
                </c:pt>
                <c:pt idx="22">
                  <c:v>0.72066897347174164</c:v>
                </c:pt>
                <c:pt idx="23">
                  <c:v>0.72073817762399084</c:v>
                </c:pt>
                <c:pt idx="24">
                  <c:v>0.69780853517877739</c:v>
                </c:pt>
                <c:pt idx="25">
                  <c:v>0.66604382929642447</c:v>
                </c:pt>
                <c:pt idx="26">
                  <c:v>0.64742791234140717</c:v>
                </c:pt>
              </c:numCache>
            </c:numRef>
          </c:val>
          <c:smooth val="0"/>
        </c:ser>
        <c:ser>
          <c:idx val="2"/>
          <c:order val="2"/>
          <c:tx>
            <c:v>Juh</c:v>
          </c:tx>
          <c:cat>
            <c:strRef>
              <c:f>Munka1!$A$5:$A$31</c:f>
              <c:strCache>
                <c:ptCount val="27"/>
                <c:pt idx="0">
                  <c:v>2004. jún. 1.</c:v>
                </c:pt>
                <c:pt idx="1">
                  <c:v>2004. dec. 1.</c:v>
                </c:pt>
                <c:pt idx="2">
                  <c:v>2005. jún. 1.</c:v>
                </c:pt>
                <c:pt idx="3">
                  <c:v>2005. dec. 1.</c:v>
                </c:pt>
                <c:pt idx="4">
                  <c:v>2006. jún. 1.</c:v>
                </c:pt>
                <c:pt idx="5">
                  <c:v>2006. dec. 1.</c:v>
                </c:pt>
                <c:pt idx="6">
                  <c:v>2007. jún. 1.</c:v>
                </c:pt>
                <c:pt idx="7">
                  <c:v>2007. dec. 1.</c:v>
                </c:pt>
                <c:pt idx="8">
                  <c:v>2008. jún. 1.</c:v>
                </c:pt>
                <c:pt idx="9">
                  <c:v>2008. dec. 1.</c:v>
                </c:pt>
                <c:pt idx="10">
                  <c:v>2009. jún. 1.</c:v>
                </c:pt>
                <c:pt idx="11">
                  <c:v>2009. dec. 1.</c:v>
                </c:pt>
                <c:pt idx="12">
                  <c:v>2010. jún. 1.</c:v>
                </c:pt>
                <c:pt idx="13">
                  <c:v>2010. dec. 1.</c:v>
                </c:pt>
                <c:pt idx="14">
                  <c:v>2011. jún. 1.</c:v>
                </c:pt>
                <c:pt idx="15">
                  <c:v>2011. dec. 1.</c:v>
                </c:pt>
                <c:pt idx="16">
                  <c:v>2012. jún. 1.</c:v>
                </c:pt>
                <c:pt idx="17">
                  <c:v>2012. dec. 1.</c:v>
                </c:pt>
                <c:pt idx="18">
                  <c:v>2013. jún. 1.</c:v>
                </c:pt>
                <c:pt idx="19">
                  <c:v>2013. dec. 1.</c:v>
                </c:pt>
                <c:pt idx="20">
                  <c:v>2014. jún. 1.</c:v>
                </c:pt>
                <c:pt idx="21">
                  <c:v>2014.dec. 1</c:v>
                </c:pt>
                <c:pt idx="22">
                  <c:v>2015. jún. 1.</c:v>
                </c:pt>
                <c:pt idx="23">
                  <c:v>2015. dec. 1.</c:v>
                </c:pt>
                <c:pt idx="24">
                  <c:v>2016. jún. 1.</c:v>
                </c:pt>
                <c:pt idx="25">
                  <c:v>2016. dec. 1.</c:v>
                </c:pt>
                <c:pt idx="26">
                  <c:v>2017. jún. 1.</c:v>
                </c:pt>
              </c:strCache>
            </c:strRef>
          </c:cat>
          <c:val>
            <c:numRef>
              <c:f>Munka1!$R$5:$R$31</c:f>
              <c:numCache>
                <c:formatCode>0.0%</c:formatCode>
                <c:ptCount val="27"/>
                <c:pt idx="0">
                  <c:v>1</c:v>
                </c:pt>
                <c:pt idx="1">
                  <c:v>1</c:v>
                </c:pt>
                <c:pt idx="2">
                  <c:v>1.0522548317823908</c:v>
                </c:pt>
                <c:pt idx="3">
                  <c:v>1.0057265569076592</c:v>
                </c:pt>
                <c:pt idx="4">
                  <c:v>0.97494631352899075</c:v>
                </c:pt>
                <c:pt idx="5">
                  <c:v>0.92913385826771655</c:v>
                </c:pt>
                <c:pt idx="6">
                  <c:v>0.94416607015032217</c:v>
                </c:pt>
                <c:pt idx="7">
                  <c:v>0.88188976377952755</c:v>
                </c:pt>
                <c:pt idx="8">
                  <c:v>0.92197566213314242</c:v>
                </c:pt>
                <c:pt idx="9">
                  <c:v>0.88475304223335716</c:v>
                </c:pt>
                <c:pt idx="10">
                  <c:v>0.92483894058697214</c:v>
                </c:pt>
                <c:pt idx="11">
                  <c:v>0.87544738725841087</c:v>
                </c:pt>
                <c:pt idx="12">
                  <c:v>0.86184681460272017</c:v>
                </c:pt>
                <c:pt idx="13">
                  <c:v>0.84538296349319975</c:v>
                </c:pt>
                <c:pt idx="14">
                  <c:v>0.835361488904796</c:v>
                </c:pt>
                <c:pt idx="15">
                  <c:v>0.80171796707229781</c:v>
                </c:pt>
                <c:pt idx="16">
                  <c:v>0.86313528990694344</c:v>
                </c:pt>
                <c:pt idx="17">
                  <c:v>0.84831782390837507</c:v>
                </c:pt>
                <c:pt idx="18">
                  <c:v>0.86635647816750172</c:v>
                </c:pt>
                <c:pt idx="19">
                  <c:v>0.86886184681460266</c:v>
                </c:pt>
                <c:pt idx="20">
                  <c:v>0.89169649248389404</c:v>
                </c:pt>
                <c:pt idx="21">
                  <c:v>0.84824624194702936</c:v>
                </c:pt>
                <c:pt idx="22">
                  <c:v>0.85934144595561923</c:v>
                </c:pt>
                <c:pt idx="23">
                  <c:v>0.85161059413027917</c:v>
                </c:pt>
                <c:pt idx="24">
                  <c:v>0.88382247673586256</c:v>
                </c:pt>
                <c:pt idx="25">
                  <c:v>0.82884753042233361</c:v>
                </c:pt>
                <c:pt idx="26">
                  <c:v>0.84266284896206156</c:v>
                </c:pt>
              </c:numCache>
            </c:numRef>
          </c:val>
          <c:smooth val="0"/>
        </c:ser>
        <c:ser>
          <c:idx val="3"/>
          <c:order val="3"/>
          <c:tx>
            <c:v>Tyúk</c:v>
          </c:tx>
          <c:cat>
            <c:strRef>
              <c:f>Munka1!$A$5:$A$31</c:f>
              <c:strCache>
                <c:ptCount val="27"/>
                <c:pt idx="0">
                  <c:v>2004. jún. 1.</c:v>
                </c:pt>
                <c:pt idx="1">
                  <c:v>2004. dec. 1.</c:v>
                </c:pt>
                <c:pt idx="2">
                  <c:v>2005. jún. 1.</c:v>
                </c:pt>
                <c:pt idx="3">
                  <c:v>2005. dec. 1.</c:v>
                </c:pt>
                <c:pt idx="4">
                  <c:v>2006. jún. 1.</c:v>
                </c:pt>
                <c:pt idx="5">
                  <c:v>2006. dec. 1.</c:v>
                </c:pt>
                <c:pt idx="6">
                  <c:v>2007. jún. 1.</c:v>
                </c:pt>
                <c:pt idx="7">
                  <c:v>2007. dec. 1.</c:v>
                </c:pt>
                <c:pt idx="8">
                  <c:v>2008. jún. 1.</c:v>
                </c:pt>
                <c:pt idx="9">
                  <c:v>2008. dec. 1.</c:v>
                </c:pt>
                <c:pt idx="10">
                  <c:v>2009. jún. 1.</c:v>
                </c:pt>
                <c:pt idx="11">
                  <c:v>2009. dec. 1.</c:v>
                </c:pt>
                <c:pt idx="12">
                  <c:v>2010. jún. 1.</c:v>
                </c:pt>
                <c:pt idx="13">
                  <c:v>2010. dec. 1.</c:v>
                </c:pt>
                <c:pt idx="14">
                  <c:v>2011. jún. 1.</c:v>
                </c:pt>
                <c:pt idx="15">
                  <c:v>2011. dec. 1.</c:v>
                </c:pt>
                <c:pt idx="16">
                  <c:v>2012. jún. 1.</c:v>
                </c:pt>
                <c:pt idx="17">
                  <c:v>2012. dec. 1.</c:v>
                </c:pt>
                <c:pt idx="18">
                  <c:v>2013. jún. 1.</c:v>
                </c:pt>
                <c:pt idx="19">
                  <c:v>2013. dec. 1.</c:v>
                </c:pt>
                <c:pt idx="20">
                  <c:v>2014. jún. 1.</c:v>
                </c:pt>
                <c:pt idx="21">
                  <c:v>2014.dec. 1</c:v>
                </c:pt>
                <c:pt idx="22">
                  <c:v>2015. jún. 1.</c:v>
                </c:pt>
                <c:pt idx="23">
                  <c:v>2015. dec. 1.</c:v>
                </c:pt>
                <c:pt idx="24">
                  <c:v>2016. jún. 1.</c:v>
                </c:pt>
                <c:pt idx="25">
                  <c:v>2016. dec. 1.</c:v>
                </c:pt>
                <c:pt idx="26">
                  <c:v>2017. jún. 1.</c:v>
                </c:pt>
              </c:strCache>
            </c:strRef>
          </c:cat>
          <c:val>
            <c:numRef>
              <c:f>Munka1!$S$5:$S$31</c:f>
              <c:numCache>
                <c:formatCode>0.0%</c:formatCode>
                <c:ptCount val="27"/>
                <c:pt idx="0">
                  <c:v>1</c:v>
                </c:pt>
                <c:pt idx="1">
                  <c:v>0.81424317617866004</c:v>
                </c:pt>
                <c:pt idx="2">
                  <c:v>0.94930521091811415</c:v>
                </c:pt>
                <c:pt idx="3">
                  <c:v>0.79161290322580646</c:v>
                </c:pt>
                <c:pt idx="4">
                  <c:v>0.90543424317617871</c:v>
                </c:pt>
                <c:pt idx="5">
                  <c:v>0.75193548387096776</c:v>
                </c:pt>
                <c:pt idx="6">
                  <c:v>0.87076923076923074</c:v>
                </c:pt>
                <c:pt idx="7">
                  <c:v>0.74109181141439207</c:v>
                </c:pt>
                <c:pt idx="8">
                  <c:v>0.93315136476426797</c:v>
                </c:pt>
                <c:pt idx="9">
                  <c:v>0.7733250620347395</c:v>
                </c:pt>
                <c:pt idx="10">
                  <c:v>0.95650124069478903</c:v>
                </c:pt>
                <c:pt idx="11">
                  <c:v>0.7972208436724566</c:v>
                </c:pt>
                <c:pt idx="12">
                  <c:v>1.0151116625310175</c:v>
                </c:pt>
                <c:pt idx="13">
                  <c:v>0.790272952853598</c:v>
                </c:pt>
                <c:pt idx="14">
                  <c:v>0.95059553349875936</c:v>
                </c:pt>
                <c:pt idx="15">
                  <c:v>0.81538461538461537</c:v>
                </c:pt>
                <c:pt idx="16">
                  <c:v>0.86147890818858552</c:v>
                </c:pt>
                <c:pt idx="17">
                  <c:v>0.74627791563275436</c:v>
                </c:pt>
                <c:pt idx="18">
                  <c:v>0.83929032258064518</c:v>
                </c:pt>
                <c:pt idx="19">
                  <c:v>0.73137468982630272</c:v>
                </c:pt>
                <c:pt idx="20">
                  <c:v>0.88330272952853595</c:v>
                </c:pt>
                <c:pt idx="21">
                  <c:v>0.75734739454094291</c:v>
                </c:pt>
                <c:pt idx="22">
                  <c:v>0.94034243176178667</c:v>
                </c:pt>
                <c:pt idx="23">
                  <c:v>0.80476178660049635</c:v>
                </c:pt>
                <c:pt idx="24">
                  <c:v>0.9062059553349876</c:v>
                </c:pt>
                <c:pt idx="25">
                  <c:v>0.79393548387096768</c:v>
                </c:pt>
                <c:pt idx="26">
                  <c:v>0.88195533498759315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941184"/>
        <c:axId val="116942720"/>
      </c:lineChart>
      <c:catAx>
        <c:axId val="11694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hu-HU"/>
          </a:p>
        </c:txPr>
        <c:crossAx val="116942720"/>
        <c:crosses val="autoZero"/>
        <c:auto val="1"/>
        <c:lblAlgn val="ctr"/>
        <c:lblOffset val="100"/>
        <c:noMultiLvlLbl val="0"/>
      </c:catAx>
      <c:valAx>
        <c:axId val="11694272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hu-HU"/>
          </a:p>
        </c:txPr>
        <c:crossAx val="1169411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600" b="0" i="0" u="none" strike="noStrike" baseline="0">
          <a:solidFill>
            <a:srgbClr val="000000"/>
          </a:solidFill>
          <a:latin typeface="Times New Roman" panose="02020603050405020304" pitchFamily="18" charset="0"/>
          <a:ea typeface="Calibri"/>
          <a:cs typeface="Times New Roman" panose="02020603050405020304" pitchFamily="18" charset="0"/>
        </a:defRPr>
      </a:pPr>
      <a:endParaRPr lang="hu-H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8843" cy="496812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683" y="3"/>
            <a:ext cx="2951019" cy="496812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593B8C3-81A0-4137-82E6-C3BC22CF93FF}" type="datetimeFigureOut">
              <a:rPr lang="hu-HU"/>
              <a:pPr>
                <a:defRPr/>
              </a:pPr>
              <a:t>2017.10.17.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41795"/>
            <a:ext cx="2948843" cy="496812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683" y="9441795"/>
            <a:ext cx="2951019" cy="496812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AE3C87-E578-4521-920D-908DB1FEADA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8730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8843" cy="496812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683" y="3"/>
            <a:ext cx="2951019" cy="496812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AC6D0B-D013-4A6F-8ADA-8F5F88EE6391}" type="datetimeFigureOut">
              <a:rPr lang="hu-HU"/>
              <a:pPr>
                <a:defRPr/>
              </a:pPr>
              <a:t>2017.10.17.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pPr lvl="0"/>
            <a:endParaRPr lang="hu-H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37" y="4719737"/>
            <a:ext cx="5448118" cy="4475970"/>
          </a:xfrm>
          <a:prstGeom prst="rect">
            <a:avLst/>
          </a:prstGeom>
        </p:spPr>
        <p:txBody>
          <a:bodyPr vert="horz" lIns="91408" tIns="45705" rIns="91408" bIns="4570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1795"/>
            <a:ext cx="2948843" cy="496812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683" y="9441795"/>
            <a:ext cx="2951019" cy="496812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E8729E-A146-4B33-A564-10BCA53DFEE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7103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0FD1A7-4708-482E-8F1B-E9830501A4C1}" type="slidenum">
              <a:rPr lang="hu-HU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1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0FD1A7-4708-482E-8F1B-E9830501A4C1}" type="slidenum">
              <a:rPr lang="hu-HU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52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BC853-749B-4DED-93C1-8E2243172E9A}" type="slidenum">
              <a:rPr lang="hu-HU" smtClean="0"/>
              <a:t>12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09678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5435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60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6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82354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57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4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256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27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2941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76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53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457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23368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42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8630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470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448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3839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2265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22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576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8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96174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06434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30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6947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26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1134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14586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21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84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0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59620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3894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77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1700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79936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1502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70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1043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44006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512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0738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5891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179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0801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901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899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4728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5147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2234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83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948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0691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04510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788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584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3609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3923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6416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hu-HU" alt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BD157-45D4-4F99-98C7-75B8D3E5BFD4}" type="slidenum">
              <a:rPr lang="en-US" alt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26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hu-HU" alt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AB70F-BECC-4F02-B71C-3B1A055CBF30}" type="slidenum">
              <a:rPr lang="en-US" alt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09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90052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408"/>
            <a:ext cx="1224136" cy="82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452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87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56244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86529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46038"/>
            <a:ext cx="12239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Egyenes összekötő 9"/>
          <p:cNvCxnSpPr/>
          <p:nvPr userDrawn="1"/>
        </p:nvCxnSpPr>
        <p:spPr>
          <a:xfrm>
            <a:off x="468313" y="6669088"/>
            <a:ext cx="8280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gyenes összekötő 12"/>
          <p:cNvCxnSpPr/>
          <p:nvPr userDrawn="1"/>
        </p:nvCxnSpPr>
        <p:spPr>
          <a:xfrm>
            <a:off x="468313" y="908050"/>
            <a:ext cx="82804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3C4F30D-8087-4F0D-ADAA-9157145AECD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93040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3132138" y="115888"/>
            <a:ext cx="2592387" cy="1800225"/>
          </a:xfrm>
        </p:spPr>
        <p:txBody>
          <a:bodyPr/>
          <a:lstStyle/>
          <a:p>
            <a:r>
              <a:rPr lang="hu-HU"/>
              <a:t>Kép beszúrásához kattintson az ikonra</a:t>
            </a:r>
          </a:p>
        </p:txBody>
      </p:sp>
      <p:pic>
        <p:nvPicPr>
          <p:cNvPr id="9" name="Kép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407"/>
            <a:ext cx="2974006" cy="201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gyenes összekötő 10"/>
          <p:cNvCxnSpPr/>
          <p:nvPr userDrawn="1"/>
        </p:nvCxnSpPr>
        <p:spPr>
          <a:xfrm>
            <a:off x="683568" y="2060849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683568" y="6381328"/>
            <a:ext cx="7776864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91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643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62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52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9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g_2_beloldal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/>
              <a:t>Click to edit Master title style</a:t>
            </a:r>
            <a:endParaRPr lang="hu-HU" altLang="hu-HU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/>
              <a:t>Click to edit Master text styles</a:t>
            </a:r>
          </a:p>
          <a:p>
            <a:pPr lvl="1"/>
            <a:r>
              <a:rPr lang="en-US" altLang="hu-HU"/>
              <a:t>Second level</a:t>
            </a:r>
          </a:p>
          <a:p>
            <a:pPr lvl="2"/>
            <a:r>
              <a:rPr lang="en-US" altLang="hu-HU"/>
              <a:t>Third level</a:t>
            </a:r>
          </a:p>
          <a:p>
            <a:pPr lvl="3"/>
            <a:r>
              <a:rPr lang="en-US" altLang="hu-HU"/>
              <a:t>Fourth level</a:t>
            </a:r>
          </a:p>
          <a:p>
            <a:pPr lvl="4"/>
            <a:r>
              <a:rPr lang="en-US" altLang="hu-HU"/>
              <a:t>Fifth level</a:t>
            </a:r>
            <a:endParaRPr lang="hu-HU" alt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C14211-2C79-4827-A2E5-AC96397422D2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9" r:id="rId1"/>
    <p:sldLayoutId id="2147485450" r:id="rId2"/>
    <p:sldLayoutId id="2147485451" r:id="rId3"/>
    <p:sldLayoutId id="2147485452" r:id="rId4"/>
    <p:sldLayoutId id="2147485453" r:id="rId5"/>
    <p:sldLayoutId id="2147485454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31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4" r:id="rId1"/>
    <p:sldLayoutId id="2147485575" r:id="rId2"/>
    <p:sldLayoutId id="2147485576" r:id="rId3"/>
    <p:sldLayoutId id="2147485577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778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9" r:id="rId1"/>
    <p:sldLayoutId id="2147485580" r:id="rId2"/>
    <p:sldLayoutId id="2147485581" r:id="rId3"/>
    <p:sldLayoutId id="2147485582" r:id="rId4"/>
    <p:sldLayoutId id="2147485583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65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0" r:id="rId1"/>
    <p:sldLayoutId id="214748568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07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87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46" r:id="rId1"/>
    <p:sldLayoutId id="214748564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056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0" r:id="rId1"/>
    <p:sldLayoutId id="2147485651" r:id="rId2"/>
    <p:sldLayoutId id="2147485652" r:id="rId3"/>
    <p:sldLayoutId id="2147485653" r:id="rId4"/>
    <p:sldLayoutId id="2147485654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682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56" r:id="rId1"/>
    <p:sldLayoutId id="2147485657" r:id="rId2"/>
    <p:sldLayoutId id="2147485658" r:id="rId3"/>
    <p:sldLayoutId id="2147485659" r:id="rId4"/>
    <p:sldLayoutId id="2147485660" r:id="rId5"/>
    <p:sldLayoutId id="2147485661" r:id="rId6"/>
    <p:sldLayoutId id="2147485662" r:id="rId7"/>
    <p:sldLayoutId id="2147485663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911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9" r:id="rId1"/>
    <p:sldLayoutId id="2147485680" r:id="rId2"/>
    <p:sldLayoutId id="214748568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65539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54CFEB9D-6DD8-4677-9AC7-2B09193C231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896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85" r:id="rId1"/>
    <p:sldLayoutId id="2147485686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39B14A3-7CCF-4D02-9428-1D60E2FAFB51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5" r:id="rId1"/>
    <p:sldLayoutId id="2147485446" r:id="rId2"/>
    <p:sldLayoutId id="2147485447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31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70" r:id="rId1"/>
    <p:sldLayoutId id="2147485471" r:id="rId2"/>
    <p:sldLayoutId id="2147485472" r:id="rId3"/>
    <p:sldLayoutId id="2147485473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71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80" r:id="rId1"/>
    <p:sldLayoutId id="2147485482" r:id="rId2"/>
    <p:sldLayoutId id="2147485483" r:id="rId3"/>
    <p:sldLayoutId id="214748548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80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86" r:id="rId1"/>
    <p:sldLayoutId id="2147485487" r:id="rId2"/>
    <p:sldLayoutId id="2147485488" r:id="rId3"/>
    <p:sldLayoutId id="2147485489" r:id="rId4"/>
    <p:sldLayoutId id="2147485490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25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0" r:id="rId1"/>
    <p:sldLayoutId id="2147485511" r:id="rId2"/>
    <p:sldLayoutId id="2147485512" r:id="rId3"/>
    <p:sldLayoutId id="2147485513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49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50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2" r:id="rId5"/>
    <p:sldLayoutId id="2147485543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u-H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166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5" r:id="rId1"/>
    <p:sldLayoutId id="2147485546" r:id="rId2"/>
    <p:sldLayoutId id="2147485547" r:id="rId3"/>
    <p:sldLayoutId id="2147485548" r:id="rId4"/>
    <p:sldLayoutId id="2147485549" r:id="rId5"/>
    <p:sldLayoutId id="2147485550" r:id="rId6"/>
    <p:sldLayoutId id="2147485551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251520" y="2204864"/>
            <a:ext cx="8712968" cy="1944216"/>
          </a:xfrm>
        </p:spPr>
        <p:txBody>
          <a:bodyPr>
            <a:normAutofit fontScale="90000"/>
          </a:bodyPr>
          <a:lstStyle/>
          <a:p>
            <a:r>
              <a:rPr lang="hu-HU" dirty="0"/>
              <a:t>A magyar mezőgazdaság helyzete és a magyar álláspont a KAP jövőjével kapcsolatban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>
          <a:xfrm>
            <a:off x="1187624" y="4221088"/>
            <a:ext cx="6624736" cy="208823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hu-HU" b="1" dirty="0"/>
              <a:t>Czerván György</a:t>
            </a:r>
          </a:p>
          <a:p>
            <a:pPr>
              <a:defRPr/>
            </a:pPr>
            <a:r>
              <a:rPr lang="hu-HU" dirty="0"/>
              <a:t>agrárgazdaságért felelős államtitkár</a:t>
            </a:r>
          </a:p>
          <a:p>
            <a:pPr>
              <a:defRPr/>
            </a:pPr>
            <a:r>
              <a:rPr lang="hu-HU" dirty="0"/>
              <a:t>Földművelésügyi Minisztérium</a:t>
            </a:r>
          </a:p>
          <a:p>
            <a:pPr>
              <a:defRPr/>
            </a:pPr>
            <a:endParaRPr lang="hu-HU" dirty="0" smtClean="0"/>
          </a:p>
          <a:p>
            <a:pPr>
              <a:defRPr/>
            </a:pPr>
            <a:r>
              <a:rPr lang="hu-HU" sz="2900" dirty="0" smtClean="0"/>
              <a:t>Budapest</a:t>
            </a:r>
          </a:p>
          <a:p>
            <a:pPr>
              <a:defRPr/>
            </a:pPr>
            <a:r>
              <a:rPr lang="hu-HU" sz="2900" dirty="0" smtClean="0"/>
              <a:t>2017</a:t>
            </a:r>
            <a:r>
              <a:rPr lang="hu-HU" sz="2900" dirty="0"/>
              <a:t>. o</a:t>
            </a:r>
            <a:r>
              <a:rPr lang="hu-HU" sz="2900" dirty="0" smtClean="0"/>
              <a:t>któber 18.</a:t>
            </a:r>
            <a:endParaRPr lang="hu-HU" sz="29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0311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ím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73616" cy="720080"/>
          </a:xfrm>
        </p:spPr>
        <p:txBody>
          <a:bodyPr>
            <a:noAutofit/>
          </a:bodyPr>
          <a:lstStyle/>
          <a:p>
            <a:r>
              <a:rPr lang="hu-HU" altLang="hu-HU" sz="2800" b="1" dirty="0">
                <a:solidFill>
                  <a:srgbClr val="A29061"/>
                </a:solidFill>
                <a:ea typeface="DejaVu Sans"/>
              </a:rPr>
              <a:t>Élő állat vágások a hazai </a:t>
            </a:r>
            <a:r>
              <a:rPr lang="hu-HU" altLang="hu-HU" sz="2800" b="1" dirty="0" smtClean="0">
                <a:solidFill>
                  <a:srgbClr val="A29061"/>
                </a:solidFill>
                <a:ea typeface="DejaVu Sans"/>
              </a:rPr>
              <a:t>vágóhidakon</a:t>
            </a:r>
            <a:br>
              <a:rPr lang="hu-HU" altLang="hu-HU" sz="2800" b="1" dirty="0" smtClean="0">
                <a:solidFill>
                  <a:srgbClr val="A29061"/>
                </a:solidFill>
                <a:ea typeface="DejaVu Sans"/>
              </a:rPr>
            </a:br>
            <a:r>
              <a:rPr lang="hu-HU" altLang="hu-HU" sz="2800" b="1" dirty="0" smtClean="0">
                <a:solidFill>
                  <a:srgbClr val="A29061"/>
                </a:solidFill>
                <a:ea typeface="DejaVu Sans"/>
              </a:rPr>
              <a:t>2016-ban</a:t>
            </a:r>
            <a:endParaRPr lang="hu-HU" altLang="hu-HU" sz="2800" dirty="0">
              <a:ea typeface="DejaVu Sans"/>
            </a:endParaRPr>
          </a:p>
        </p:txBody>
      </p:sp>
      <p:sp>
        <p:nvSpPr>
          <p:cNvPr id="7" name="Téglalap 4"/>
          <p:cNvSpPr>
            <a:spLocks noChangeArrowheads="1"/>
          </p:cNvSpPr>
          <p:nvPr/>
        </p:nvSpPr>
        <p:spPr bwMode="auto">
          <a:xfrm>
            <a:off x="146050" y="6388100"/>
            <a:ext cx="11719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hu-HU" altLang="hu-H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AKI</a:t>
            </a: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60721"/>
              </p:ext>
            </p:extLst>
          </p:nvPr>
        </p:nvGraphicFramePr>
        <p:xfrm>
          <a:off x="395536" y="1851598"/>
          <a:ext cx="8496946" cy="4536502"/>
        </p:xfrm>
        <a:graphic>
          <a:graphicData uri="http://schemas.openxmlformats.org/drawingml/2006/table">
            <a:tbl>
              <a:tblPr/>
              <a:tblGrid>
                <a:gridCol w="25538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63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52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801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6049"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Megnevezés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Különbség élősúlyban</a:t>
                      </a:r>
                      <a:r>
                        <a:rPr lang="hu-H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az előző </a:t>
                      </a:r>
                      <a:r>
                        <a:rPr lang="hu-H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évhez viszonyítva</a:t>
                      </a:r>
                      <a:endParaRPr lang="hu-H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367">
                <a:tc vMerge="1">
                  <a:txBody>
                    <a:bodyPr/>
                    <a:lstStyle/>
                    <a:p>
                      <a:pPr algn="ctr" rtl="0" fontAlgn="t"/>
                      <a:endParaRPr lang="hu-H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Ezer darab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Élősúly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Vágósúly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hu-HU" sz="1600" dirty="0"/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rtl="0" fontAlgn="t"/>
                      <a:endParaRPr lang="hu-H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2326">
                <a:tc vMerge="1">
                  <a:txBody>
                    <a:bodyPr/>
                    <a:lstStyle/>
                    <a:p>
                      <a:pPr algn="l" rtl="0" fontAlgn="t"/>
                      <a:endParaRPr lang="hu-H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hu-H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Ezer tonna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Szarvasmarha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+3,8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+7,5%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Sertés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4 676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432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+28,7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+5,7%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Juh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+0,3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+34,0%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Baromfi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210 259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+45,5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+7,5%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ebből csirke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166 380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+30,7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+8,2%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Liba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5 584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+5,8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+20,2%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Kacsa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28 551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+3,0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+3,1%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797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Pulyka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7 344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+5,6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+5,7%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ím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hu-HU" altLang="hu-HU" sz="3200" b="1" dirty="0">
                <a:solidFill>
                  <a:srgbClr val="A29061"/>
                </a:solidFill>
                <a:ea typeface="DejaVu Sans"/>
              </a:rPr>
              <a:t>Élő állat vágások a hazai vágóhidakon</a:t>
            </a:r>
            <a:br>
              <a:rPr lang="hu-HU" altLang="hu-HU" sz="3200" b="1" dirty="0">
                <a:solidFill>
                  <a:srgbClr val="A29061"/>
                </a:solidFill>
                <a:ea typeface="DejaVu Sans"/>
              </a:rPr>
            </a:br>
            <a:r>
              <a:rPr lang="hu-HU" altLang="hu-HU" sz="3200" b="1" dirty="0">
                <a:solidFill>
                  <a:srgbClr val="A29061"/>
                </a:solidFill>
                <a:ea typeface="DejaVu Sans"/>
              </a:rPr>
              <a:t>2017. </a:t>
            </a:r>
            <a:r>
              <a:rPr lang="hu-HU" altLang="hu-HU" sz="3200" b="1" dirty="0" smtClean="0">
                <a:solidFill>
                  <a:srgbClr val="A29061"/>
                </a:solidFill>
                <a:ea typeface="DejaVu Sans"/>
              </a:rPr>
              <a:t>január-augusztusban</a:t>
            </a:r>
            <a:endParaRPr lang="hu-HU" altLang="hu-HU" sz="3200" dirty="0">
              <a:ea typeface="DejaVu Sans"/>
              <a:cs typeface="Times New Roman" pitchFamily="18" charset="0"/>
            </a:endParaRPr>
          </a:p>
        </p:txBody>
      </p:sp>
      <p:sp>
        <p:nvSpPr>
          <p:cNvPr id="7" name="Téglalap 4"/>
          <p:cNvSpPr>
            <a:spLocks noChangeArrowheads="1"/>
          </p:cNvSpPr>
          <p:nvPr/>
        </p:nvSpPr>
        <p:spPr bwMode="auto">
          <a:xfrm>
            <a:off x="146050" y="6388100"/>
            <a:ext cx="11719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hu-HU" altLang="hu-H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AKI</a:t>
            </a: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341571"/>
              </p:ext>
            </p:extLst>
          </p:nvPr>
        </p:nvGraphicFramePr>
        <p:xfrm>
          <a:off x="323527" y="1772816"/>
          <a:ext cx="8280920" cy="4627506"/>
        </p:xfrm>
        <a:graphic>
          <a:graphicData uri="http://schemas.openxmlformats.org/drawingml/2006/table">
            <a:tbl>
              <a:tblPr/>
              <a:tblGrid>
                <a:gridCol w="2609854"/>
                <a:gridCol w="1394304"/>
                <a:gridCol w="1090418"/>
                <a:gridCol w="1090418"/>
                <a:gridCol w="1197672"/>
                <a:gridCol w="898254"/>
              </a:tblGrid>
              <a:tr h="440760"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Megnevezés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2016.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Különbség élősúlyban az előző év azonos időszakához viszonyítva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952925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Ezer darab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Élősúly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Vágósúly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27162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Ezer tonna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Szarvasmarha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66,6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17,3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Sertés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3 103,8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350,8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283,5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2,7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Juh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Baromfi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132 097,9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601,0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471,0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-30,5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-7,1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ebből csirke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111 819,6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274,5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218,8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Liba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3 042,9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-15,0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Kacsa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10 864,9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37,3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-30,6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-45,0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Pulyka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4 509,7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63,8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50,6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-4,9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-7,1</a:t>
                      </a:r>
                    </a:p>
                  </a:txBody>
                  <a:tcPr marL="9525" marR="17145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46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55812" y="3068960"/>
            <a:ext cx="74749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dirty="0" smtClean="0">
                <a:solidFill>
                  <a:srgbClr val="948A54"/>
                </a:solidFill>
                <a:latin typeface="Times New Roman" pitchFamily="18" charset="0"/>
                <a:cs typeface="Times New Roman" pitchFamily="18" charset="0"/>
              </a:rPr>
              <a:t>A KAP jövőjével kapcsolatos magyar álláspont</a:t>
            </a:r>
            <a:endParaRPr lang="hu-HU" sz="32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991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84975" cy="64807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altLang="hu-HU" sz="3400" b="1" dirty="0"/>
              <a:t>Magyarország jelenlegi pozíciója a </a:t>
            </a:r>
            <a:r>
              <a:rPr lang="hu-HU" altLang="hu-HU" sz="3400" b="1" dirty="0" err="1"/>
              <a:t>KAP-ban</a:t>
            </a:r>
            <a:endParaRPr lang="hu-HU" sz="34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/>
              <a:pPr/>
              <a:t>13</a:t>
            </a:fld>
            <a:endParaRPr lang="hu-HU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844824"/>
            <a:ext cx="9036496" cy="4392488"/>
          </a:xfrm>
        </p:spPr>
        <p:txBody>
          <a:bodyPr>
            <a:noAutofit/>
          </a:bodyPr>
          <a:lstStyle/>
          <a:p>
            <a:pPr lvl="0" algn="just"/>
            <a:r>
              <a:rPr lang="hu-HU" sz="2500" dirty="0"/>
              <a:t>2014-2020 között a Magyarországnak jutó összes uniós forráson belül a KAP részaránya </a:t>
            </a:r>
            <a:r>
              <a:rPr lang="hu-HU" sz="2500" dirty="0" smtClean="0"/>
              <a:t>34,8%.</a:t>
            </a:r>
          </a:p>
          <a:p>
            <a:pPr lvl="0" algn="just"/>
            <a:endParaRPr lang="hu-HU" sz="800" dirty="0"/>
          </a:p>
          <a:p>
            <a:pPr lvl="0" algn="just"/>
            <a:r>
              <a:rPr lang="hu-HU" sz="2500" dirty="0"/>
              <a:t>Ezen időszak alatt az EMGA és EMVA kereteiben </a:t>
            </a:r>
            <a:r>
              <a:rPr lang="hu-HU" sz="2500" b="1" dirty="0"/>
              <a:t>összesen </a:t>
            </a:r>
            <a:r>
              <a:rPr lang="hu-HU" sz="2500" b="1" dirty="0" smtClean="0"/>
              <a:t>12,36 </a:t>
            </a:r>
            <a:r>
              <a:rPr lang="hu-HU" sz="2500" b="1" dirty="0"/>
              <a:t>Mrd EUR forrás áll rendelkezésre (8,9 + </a:t>
            </a:r>
            <a:r>
              <a:rPr lang="hu-HU" sz="2500" b="1" dirty="0" smtClean="0"/>
              <a:t>3,43 </a:t>
            </a:r>
            <a:r>
              <a:rPr lang="hu-HU" sz="2500" b="1" dirty="0"/>
              <a:t>Mrd EUR</a:t>
            </a:r>
            <a:r>
              <a:rPr lang="hu-HU" sz="2500" b="1" dirty="0" smtClean="0"/>
              <a:t>)</a:t>
            </a:r>
            <a:r>
              <a:rPr lang="hu-HU" sz="2500" dirty="0" smtClean="0"/>
              <a:t>.</a:t>
            </a:r>
          </a:p>
          <a:p>
            <a:pPr lvl="0" algn="just"/>
            <a:endParaRPr lang="hu-HU" sz="800" dirty="0"/>
          </a:p>
          <a:p>
            <a:pPr algn="just"/>
            <a:r>
              <a:rPr lang="hu-HU" sz="2500" b="1" dirty="0"/>
              <a:t>Magyarország részaránya a teljes KAP költségvetésében 3,19</a:t>
            </a:r>
            <a:r>
              <a:rPr lang="hu-HU" sz="2500" b="1" dirty="0" smtClean="0"/>
              <a:t>%</a:t>
            </a:r>
            <a:r>
              <a:rPr lang="hu-HU" sz="2500" dirty="0" smtClean="0"/>
              <a:t>.</a:t>
            </a:r>
          </a:p>
          <a:p>
            <a:pPr algn="just"/>
            <a:endParaRPr lang="hu-HU" sz="800" dirty="0"/>
          </a:p>
          <a:p>
            <a:pPr algn="just"/>
            <a:r>
              <a:rPr lang="hu-HU" altLang="hu-HU" sz="2500" b="1" dirty="0"/>
              <a:t>Magyarország pozíciója </a:t>
            </a:r>
            <a:r>
              <a:rPr lang="hu-HU" altLang="hu-HU" sz="2500" dirty="0"/>
              <a:t>az uniós támogatások tekintetében, fajlagosan </a:t>
            </a:r>
            <a:r>
              <a:rPr lang="hu-HU" altLang="hu-HU" sz="2500" b="1" dirty="0"/>
              <a:t>az egyik legjobb az EU-ban</a:t>
            </a:r>
            <a:r>
              <a:rPr lang="hu-HU" altLang="hu-HU" sz="2500" dirty="0"/>
              <a:t>.</a:t>
            </a:r>
          </a:p>
          <a:p>
            <a:pPr marL="0" indent="0" algn="just">
              <a:buNone/>
            </a:pPr>
            <a:endParaRPr lang="hu-HU" altLang="hu-HU" sz="2400" b="1" u="sng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u-HU" altLang="hu-HU" sz="2400" b="1" dirty="0"/>
          </a:p>
        </p:txBody>
      </p:sp>
    </p:spTree>
    <p:extLst>
      <p:ext uri="{BB962C8B-B14F-4D97-AF65-F5344CB8AC3E}">
        <p14:creationId xmlns:p14="http://schemas.microsoft.com/office/powerpoint/2010/main" val="286971619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744" y="2276872"/>
            <a:ext cx="8951162" cy="3888432"/>
          </a:xfrm>
        </p:spPr>
        <p:txBody>
          <a:bodyPr>
            <a:noAutofit/>
          </a:bodyPr>
          <a:lstStyle/>
          <a:p>
            <a:pPr algn="just"/>
            <a:r>
              <a:rPr lang="hu-HU" sz="2600" b="1" dirty="0" smtClean="0"/>
              <a:t>Nettó pozíció:</a:t>
            </a:r>
            <a:r>
              <a:rPr lang="hu-HU" sz="2600" dirty="0" smtClean="0"/>
              <a:t> </a:t>
            </a:r>
            <a:r>
              <a:rPr lang="hu-HU" sz="2600" dirty="0"/>
              <a:t>egy adott tagállam által ez EU költségvetéséből kapott, illetve az oda befizetett összegek különbsége.</a:t>
            </a:r>
            <a:endParaRPr lang="hu-HU" sz="2600" dirty="0" smtClean="0"/>
          </a:p>
          <a:p>
            <a:pPr algn="just"/>
            <a:endParaRPr lang="hu-HU" sz="1500" dirty="0" smtClean="0"/>
          </a:p>
          <a:p>
            <a:pPr algn="just"/>
            <a:r>
              <a:rPr lang="hu-HU" sz="2600" dirty="0" smtClean="0"/>
              <a:t>Magyarország mintegy </a:t>
            </a:r>
            <a:r>
              <a:rPr lang="hu-HU" sz="2600" b="1" dirty="0" smtClean="0"/>
              <a:t>35,47 milliárd EUR forrás</a:t>
            </a:r>
            <a:r>
              <a:rPr lang="hu-HU" sz="2600" dirty="0" smtClean="0"/>
              <a:t>ból részesedik </a:t>
            </a:r>
            <a:r>
              <a:rPr lang="hu-HU" sz="2600" dirty="0"/>
              <a:t>2014–2020 </a:t>
            </a:r>
            <a:r>
              <a:rPr lang="hu-HU" sz="2600" dirty="0" smtClean="0"/>
              <a:t>között, míg ez idő alatt összesen </a:t>
            </a:r>
            <a:r>
              <a:rPr lang="hu-HU" sz="2600" b="1" dirty="0" smtClean="0"/>
              <a:t>9,8 </a:t>
            </a:r>
            <a:r>
              <a:rPr lang="hu-HU" sz="2600" b="1" dirty="0"/>
              <a:t>milliárd </a:t>
            </a:r>
            <a:r>
              <a:rPr lang="hu-HU" sz="2600" b="1" dirty="0" smtClean="0"/>
              <a:t>EUR-t fizet </a:t>
            </a:r>
            <a:r>
              <a:rPr lang="hu-HU" sz="2600" dirty="0" smtClean="0"/>
              <a:t>a közös költségvetésbe. </a:t>
            </a:r>
          </a:p>
          <a:p>
            <a:pPr algn="just"/>
            <a:endParaRPr lang="hu-HU" sz="1500" dirty="0" smtClean="0"/>
          </a:p>
          <a:p>
            <a:pPr algn="just"/>
            <a:r>
              <a:rPr lang="hu-HU" sz="2600" dirty="0" smtClean="0"/>
              <a:t>Így a </a:t>
            </a:r>
            <a:r>
              <a:rPr lang="hu-HU" sz="2600" b="1" dirty="0" smtClean="0"/>
              <a:t>nettó </a:t>
            </a:r>
            <a:r>
              <a:rPr lang="hu-HU" sz="2600" b="1" dirty="0"/>
              <a:t>költségvetési egyenlegünk</a:t>
            </a:r>
            <a:r>
              <a:rPr lang="hu-HU" sz="2600" dirty="0"/>
              <a:t> </a:t>
            </a:r>
            <a:r>
              <a:rPr lang="hu-HU" sz="2600" b="1" dirty="0" smtClean="0"/>
              <a:t>25,67 </a:t>
            </a:r>
            <a:r>
              <a:rPr lang="hu-HU" sz="2600" b="1" dirty="0"/>
              <a:t>milliárd </a:t>
            </a:r>
            <a:r>
              <a:rPr lang="hu-HU" sz="2600" b="1" dirty="0" smtClean="0"/>
              <a:t>EUR</a:t>
            </a:r>
            <a:r>
              <a:rPr lang="hu-HU" sz="2600" dirty="0" smtClean="0"/>
              <a:t> </a:t>
            </a:r>
            <a:r>
              <a:rPr lang="hu-HU" sz="2600" dirty="0"/>
              <a:t>körül </a:t>
            </a:r>
            <a:r>
              <a:rPr lang="hu-HU" sz="2600" dirty="0" smtClean="0"/>
              <a:t>alakul.</a:t>
            </a: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107504" y="980728"/>
            <a:ext cx="892899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hu-HU" sz="3400" b="1" dirty="0" smtClean="0"/>
              <a:t>Magyarország jelenlegi pozíciója a Többéves Pénzügyi Keretben (MFF) I.</a:t>
            </a:r>
            <a:endParaRPr lang="hu-HU" sz="3400" b="1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643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928992" cy="854968"/>
          </a:xfrm>
        </p:spPr>
        <p:txBody>
          <a:bodyPr>
            <a:noAutofit/>
          </a:bodyPr>
          <a:lstStyle/>
          <a:p>
            <a:r>
              <a:rPr lang="hu-HU" sz="3400" b="1" dirty="0"/>
              <a:t>Magyarország jelenlegi pozíciója a Többéves Pénzügyi </a:t>
            </a:r>
            <a:r>
              <a:rPr lang="hu-HU" sz="3400" b="1" dirty="0" smtClean="0"/>
              <a:t>Keretben (MFF) II.</a:t>
            </a:r>
            <a:endParaRPr lang="hu-HU" sz="3400" b="1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153928"/>
              </p:ext>
            </p:extLst>
          </p:nvPr>
        </p:nvGraphicFramePr>
        <p:xfrm>
          <a:off x="467544" y="2204864"/>
          <a:ext cx="8164734" cy="3895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575"/>
                <a:gridCol w="1838325"/>
                <a:gridCol w="2360834"/>
              </a:tblGrid>
              <a:tr h="761708"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Megnevezés 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Összeg </a:t>
                      </a:r>
                    </a:p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(millió EUR)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Arány az összes uniós forráshoz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Összes uniós </a:t>
                      </a:r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forrás (a)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35 476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ebből</a:t>
                      </a:r>
                      <a:r>
                        <a:rPr lang="hu-HU" sz="25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Közös Agrárpolitika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12 362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34,8%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ebből</a:t>
                      </a:r>
                      <a:r>
                        <a:rPr lang="hu-HU" sz="2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Közvetlen </a:t>
                      </a:r>
                      <a:r>
                        <a:rPr lang="hu-HU" sz="2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támogatás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8 932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25,17%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Vidékfejlesztés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3 431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9,67%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Halászat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0,1%</a:t>
                      </a:r>
                      <a:endParaRPr lang="hu-HU" sz="2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Összes befizetés </a:t>
                      </a:r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(b)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9 804,8</a:t>
                      </a:r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2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44">
                <a:tc>
                  <a:txBody>
                    <a:bodyPr/>
                    <a:lstStyle/>
                    <a:p>
                      <a:pPr algn="l" fontAlgn="b"/>
                      <a:r>
                        <a:rPr lang="hu-HU" sz="25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Nettó </a:t>
                      </a:r>
                      <a:r>
                        <a:rPr lang="hu-HU" sz="25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egyenleg (</a:t>
                      </a:r>
                      <a:r>
                        <a:rPr lang="hu-HU" sz="2500" b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a-b</a:t>
                      </a:r>
                      <a:r>
                        <a:rPr lang="hu-HU" sz="25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hu-HU" sz="25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25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25 671,2</a:t>
                      </a:r>
                      <a:endParaRPr lang="hu-HU" sz="25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25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360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églalap 2"/>
          <p:cNvSpPr/>
          <p:nvPr/>
        </p:nvSpPr>
        <p:spPr>
          <a:xfrm>
            <a:off x="683568" y="6165304"/>
            <a:ext cx="4735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i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NGM (2014-2020., 2011-es árakon)</a:t>
            </a:r>
            <a:endParaRPr lang="hu-HU" sz="2000" i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84976" cy="854968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Vitaanyag </a:t>
            </a:r>
            <a:r>
              <a:rPr lang="hu-HU" b="1" dirty="0"/>
              <a:t>az Európai Unió pénzügyeinek </a:t>
            </a:r>
            <a:r>
              <a:rPr lang="hu-HU" b="1" dirty="0" smtClean="0"/>
              <a:t>jövőjéről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510" y="2060848"/>
            <a:ext cx="91440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u-HU" sz="2300" dirty="0"/>
              <a:t>A 2017. június 28-án bemutatott reflexiós papírban az Európai Bizottság </a:t>
            </a:r>
            <a:r>
              <a:rPr lang="hu-HU" sz="2300" b="1" dirty="0"/>
              <a:t>vitaindító javaslatokat </a:t>
            </a:r>
            <a:r>
              <a:rPr lang="hu-HU" sz="2300" b="1" dirty="0" smtClean="0"/>
              <a:t>tett </a:t>
            </a:r>
            <a:r>
              <a:rPr lang="hu-HU" sz="2300" b="1" dirty="0"/>
              <a:t>a közös költségvetés modernizálására</a:t>
            </a:r>
            <a:r>
              <a:rPr lang="hu-HU" sz="2300" dirty="0"/>
              <a:t>.</a:t>
            </a:r>
          </a:p>
          <a:p>
            <a:pPr algn="just"/>
            <a:r>
              <a:rPr lang="hu-HU" sz="2300" dirty="0"/>
              <a:t>A </a:t>
            </a:r>
            <a:r>
              <a:rPr lang="hu-HU" sz="2300" b="1" dirty="0"/>
              <a:t>tagállami reakciók </a:t>
            </a:r>
            <a:r>
              <a:rPr lang="hu-HU" sz="2300" dirty="0"/>
              <a:t>függvényében </a:t>
            </a:r>
            <a:r>
              <a:rPr lang="hu-HU" sz="2300" dirty="0" smtClean="0"/>
              <a:t>e </a:t>
            </a:r>
            <a:r>
              <a:rPr lang="hu-HU" sz="2300" dirty="0"/>
              <a:t>felvetések fogják alapját képezni az EU 2020 utáni új többéves pénzügyi keretre vonatkozó hivatalos javaslatának.</a:t>
            </a:r>
          </a:p>
          <a:p>
            <a:pPr algn="just">
              <a:tabLst>
                <a:tab pos="360363" algn="l"/>
              </a:tabLst>
            </a:pPr>
            <a:r>
              <a:rPr lang="hu-HU" sz="2300" dirty="0"/>
              <a:t>Elismeri a hagyományos politikák eredményeit és hozzáadott értékét, ennek ellenére </a:t>
            </a:r>
            <a:r>
              <a:rPr lang="hu-HU" sz="2300" b="1" dirty="0"/>
              <a:t>a hangsúlyt az új kihívások felé tolná </a:t>
            </a:r>
            <a:r>
              <a:rPr lang="hu-HU" sz="2300" dirty="0"/>
              <a:t>(migráció, belső- és külső biztonság, terrorizmus elleni küzdelem, védelempolitika</a:t>
            </a:r>
            <a:r>
              <a:rPr lang="hu-HU" sz="2300" dirty="0" smtClean="0"/>
              <a:t>).</a:t>
            </a:r>
          </a:p>
          <a:p>
            <a:pPr marL="360363" indent="0" algn="just">
              <a:buNone/>
              <a:tabLst>
                <a:tab pos="360363" algn="l"/>
              </a:tabLst>
            </a:pPr>
            <a:r>
              <a:rPr lang="hu-HU" sz="2300" i="1" dirty="0" smtClean="0"/>
              <a:t>/UK befizetésének kiesése, valamint az új kihívások egyes számítások szerint együttesen évi ~20 Mrd EUR többletigényt keletkeztetnek a közös költségvetésben./</a:t>
            </a:r>
          </a:p>
          <a:p>
            <a:pPr algn="just"/>
            <a:r>
              <a:rPr lang="hu-HU" sz="2300" dirty="0" smtClean="0"/>
              <a:t>Az anyag </a:t>
            </a:r>
            <a:r>
              <a:rPr lang="hu-HU" sz="2300" b="1" dirty="0" smtClean="0"/>
              <a:t>öt forgatókönyvet vázol fel</a:t>
            </a:r>
            <a:r>
              <a:rPr lang="hu-HU" sz="2300" dirty="0" smtClean="0"/>
              <a:t>. Aggodalomra adhat okot, hogy a</a:t>
            </a:r>
            <a:r>
              <a:rPr lang="hu-HU" sz="2400" dirty="0" smtClean="0"/>
              <a:t> KAP csak </a:t>
            </a:r>
            <a:r>
              <a:rPr lang="hu-HU" sz="2400" dirty="0"/>
              <a:t>egy forgatókönyv esetében </a:t>
            </a:r>
            <a:r>
              <a:rPr lang="hu-HU" sz="2400" dirty="0" smtClean="0"/>
              <a:t>jutna biztosan több forráshoz.</a:t>
            </a:r>
            <a:endParaRPr lang="hu-HU" sz="23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40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84976" cy="854968"/>
          </a:xfrm>
        </p:spPr>
        <p:txBody>
          <a:bodyPr>
            <a:normAutofit fontScale="90000"/>
          </a:bodyPr>
          <a:lstStyle/>
          <a:p>
            <a:r>
              <a:rPr lang="hu-HU" b="1" dirty="0"/>
              <a:t>Vitaanyag az Európai Unió pénzügyeinek jövőjéről </a:t>
            </a:r>
            <a:r>
              <a:rPr lang="hu-HU" b="1" dirty="0" smtClean="0"/>
              <a:t>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2132856"/>
            <a:ext cx="9036496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400" b="1" u="sng" dirty="0"/>
              <a:t>A </a:t>
            </a:r>
            <a:r>
              <a:rPr lang="hu-HU" sz="2400" b="1" u="sng" dirty="0" err="1"/>
              <a:t>KAP-ot</a:t>
            </a:r>
            <a:r>
              <a:rPr lang="hu-HU" sz="2400" b="1" u="sng" dirty="0"/>
              <a:t> érintő </a:t>
            </a:r>
            <a:r>
              <a:rPr lang="hu-HU" sz="2400" b="1" u="sng" dirty="0" smtClean="0"/>
              <a:t>elképzelések:</a:t>
            </a:r>
            <a:endParaRPr lang="hu-HU" sz="2400" b="1" dirty="0"/>
          </a:p>
          <a:p>
            <a:pPr lvl="0" algn="just"/>
            <a:r>
              <a:rPr lang="hu-HU" sz="2300" dirty="0"/>
              <a:t>Bár a Bizottság elismeri a KAP európai hozzáadott-értékét, az anyagból kiderül, hogy </a:t>
            </a:r>
            <a:r>
              <a:rPr lang="hu-HU" sz="2300" b="1" dirty="0"/>
              <a:t>nem tartja </a:t>
            </a:r>
            <a:r>
              <a:rPr lang="hu-HU" sz="2300" b="1" dirty="0" smtClean="0"/>
              <a:t>fenntarthatónak a </a:t>
            </a:r>
            <a:r>
              <a:rPr lang="hu-HU" sz="2300" b="1" dirty="0"/>
              <a:t>rendszer jelenlegi szintű finanszírozását</a:t>
            </a:r>
            <a:r>
              <a:rPr lang="hu-HU" sz="2300" dirty="0" smtClean="0"/>
              <a:t>.</a:t>
            </a:r>
            <a:endParaRPr lang="hu-HU" sz="2300" dirty="0"/>
          </a:p>
          <a:p>
            <a:pPr lvl="0" algn="just"/>
            <a:r>
              <a:rPr lang="hu-HU" sz="2300" dirty="0"/>
              <a:t>A </a:t>
            </a:r>
            <a:r>
              <a:rPr lang="hu-HU" sz="2300" b="1" dirty="0" smtClean="0"/>
              <a:t>társadalmi elfogadottságot </a:t>
            </a:r>
            <a:r>
              <a:rPr lang="hu-HU" sz="2300" b="1" dirty="0"/>
              <a:t>hivatott növelni </a:t>
            </a:r>
            <a:r>
              <a:rPr lang="hu-HU" sz="2300" dirty="0"/>
              <a:t>a kisgazdaságok előtérbe helyezésének </a:t>
            </a:r>
            <a:r>
              <a:rPr lang="hu-HU" sz="2300" dirty="0" smtClean="0"/>
              <a:t>gondolata, </a:t>
            </a:r>
            <a:r>
              <a:rPr lang="hu-HU" sz="2300" dirty="0"/>
              <a:t>valamint a mezőgazdaság alapanyag-termelésen túli szerepének </a:t>
            </a:r>
            <a:r>
              <a:rPr lang="hu-HU" sz="2300" dirty="0" smtClean="0"/>
              <a:t>további erősítése </a:t>
            </a:r>
            <a:r>
              <a:rPr lang="hu-HU" sz="2300" dirty="0"/>
              <a:t>is (zöld közjavak előállításának ösztönzése).</a:t>
            </a:r>
          </a:p>
          <a:p>
            <a:pPr lvl="0" algn="just"/>
            <a:r>
              <a:rPr lang="hu-HU" sz="2300" b="1" dirty="0" smtClean="0"/>
              <a:t>Nem </a:t>
            </a:r>
            <a:r>
              <a:rPr lang="hu-HU" sz="2300" b="1" dirty="0"/>
              <a:t>jelez gyökeres </a:t>
            </a:r>
            <a:r>
              <a:rPr lang="hu-HU" sz="2300" b="1" dirty="0" smtClean="0"/>
              <a:t>átalakítási szándékot </a:t>
            </a:r>
            <a:r>
              <a:rPr lang="hu-HU" sz="2300" dirty="0" smtClean="0"/>
              <a:t>a KAP szerkezetét illetően.</a:t>
            </a:r>
            <a:endParaRPr lang="hu-HU" sz="2300" dirty="0"/>
          </a:p>
          <a:p>
            <a:pPr algn="just"/>
            <a:r>
              <a:rPr lang="hu-HU" sz="2300" b="1" dirty="0"/>
              <a:t>Felveti a nemzeti társfinanszírozás </a:t>
            </a:r>
            <a:r>
              <a:rPr lang="hu-HU" sz="2300" b="1" dirty="0" smtClean="0"/>
              <a:t>bevezetését </a:t>
            </a:r>
            <a:r>
              <a:rPr lang="hu-HU" sz="2300" b="1" dirty="0"/>
              <a:t>az I. pillérben</a:t>
            </a:r>
            <a:r>
              <a:rPr lang="hu-HU" sz="2300" dirty="0"/>
              <a:t>, mint egy lehetséges opciót a </a:t>
            </a:r>
            <a:r>
              <a:rPr lang="hu-HU" sz="2300" dirty="0" smtClean="0"/>
              <a:t>forrásvesztés elkerülésére.</a:t>
            </a:r>
            <a:endParaRPr lang="hu-HU" sz="23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19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928992" cy="648072"/>
          </a:xfrm>
        </p:spPr>
        <p:txBody>
          <a:bodyPr rtlCol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hu-HU" altLang="hu-HU" sz="3100" b="1" dirty="0"/>
              <a:t>A 2020 utáni KAP lehetséges felépítését befolyásoló </a:t>
            </a:r>
            <a:r>
              <a:rPr lang="hu-HU" altLang="hu-HU" sz="3100" b="1" dirty="0" smtClean="0"/>
              <a:t>tényezők</a:t>
            </a:r>
            <a:endParaRPr lang="hu-HU" altLang="hu-HU" sz="3100" b="1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/>
              <a:pPr/>
              <a:t>18</a:t>
            </a:fld>
            <a:endParaRPr lang="hu-HU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525962"/>
          </a:xfrm>
        </p:spPr>
        <p:txBody>
          <a:bodyPr>
            <a:noAutofit/>
          </a:bodyPr>
          <a:lstStyle/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dirty="0" smtClean="0"/>
              <a:t>Az </a:t>
            </a:r>
            <a:r>
              <a:rPr lang="hu-HU" altLang="hu-HU" sz="2050" b="1" dirty="0" smtClean="0"/>
              <a:t>új többéves pénzügyi keret (MFF) nagysága</a:t>
            </a:r>
            <a:r>
              <a:rPr lang="hu-HU" altLang="hu-HU" sz="2050" dirty="0" smtClean="0"/>
              <a:t> (</a:t>
            </a:r>
            <a:r>
              <a:rPr lang="hu-HU" altLang="hu-HU" sz="2050" i="1" dirty="0" smtClean="0"/>
              <a:t>tárgyalások kezdete?; 5/7 éves költségvetés?; hány fejezettel?; GNI arányos befizetés nagysága?</a:t>
            </a:r>
            <a:r>
              <a:rPr lang="hu-HU" altLang="hu-HU" sz="2050" dirty="0" smtClean="0"/>
              <a:t>).</a:t>
            </a:r>
          </a:p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dirty="0" smtClean="0"/>
              <a:t>Az erőviszonyok részbeni újrarendeződése a </a:t>
            </a:r>
            <a:r>
              <a:rPr lang="hu-HU" altLang="hu-HU" sz="2050" b="1" dirty="0" smtClean="0"/>
              <a:t>BREXIT</a:t>
            </a:r>
            <a:r>
              <a:rPr lang="hu-HU" altLang="hu-HU" sz="2050" dirty="0" smtClean="0"/>
              <a:t> után (DE-FR tengely).</a:t>
            </a:r>
          </a:p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dirty="0" smtClean="0"/>
              <a:t>2019-ben európai parlamenti </a:t>
            </a:r>
            <a:r>
              <a:rPr lang="hu-HU" altLang="hu-HU" sz="2050" b="1" dirty="0" smtClean="0"/>
              <a:t>választásokat</a:t>
            </a:r>
            <a:r>
              <a:rPr lang="hu-HU" altLang="hu-HU" sz="2050" dirty="0" smtClean="0"/>
              <a:t> rendeznek, és </a:t>
            </a:r>
            <a:r>
              <a:rPr lang="hu-HU" altLang="hu-HU" sz="2050" b="1" dirty="0" smtClean="0"/>
              <a:t>új Bizottság </a:t>
            </a:r>
            <a:r>
              <a:rPr lang="hu-HU" altLang="hu-HU" sz="2050" dirty="0" smtClean="0"/>
              <a:t>áll fel.</a:t>
            </a:r>
          </a:p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dirty="0" smtClean="0"/>
              <a:t>Más uniós politikák, új kihívások okozta nyomás (pl. </a:t>
            </a:r>
            <a:r>
              <a:rPr lang="hu-HU" altLang="hu-HU" sz="2050" b="1" dirty="0" smtClean="0"/>
              <a:t>migrációs</a:t>
            </a:r>
            <a:r>
              <a:rPr lang="hu-HU" altLang="hu-HU" sz="2050" dirty="0" smtClean="0"/>
              <a:t> </a:t>
            </a:r>
            <a:r>
              <a:rPr lang="hu-HU" altLang="hu-HU" sz="2050" b="1" dirty="0" smtClean="0"/>
              <a:t>válság</a:t>
            </a:r>
            <a:r>
              <a:rPr lang="hu-HU" altLang="hu-HU" sz="2050" dirty="0" smtClean="0"/>
              <a:t>).</a:t>
            </a:r>
          </a:p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dirty="0" smtClean="0"/>
              <a:t>A </a:t>
            </a:r>
            <a:r>
              <a:rPr lang="hu-HU" altLang="hu-HU" sz="2050" b="1" dirty="0" smtClean="0"/>
              <a:t>társadalom irányából érkező folyamatos nyomás </a:t>
            </a:r>
            <a:r>
              <a:rPr lang="hu-HU" altLang="hu-HU" sz="2050" dirty="0" smtClean="0"/>
              <a:t>a KAP gazdasági, környezeti és éghajlati értelemben vett fenntarthatósága erősítésének igényével.</a:t>
            </a:r>
          </a:p>
          <a:p>
            <a:pPr marL="174625" indent="-174625" algn="just" eaLnBrk="1" hangingPunct="1">
              <a:spcBef>
                <a:spcPts val="0"/>
              </a:spcBef>
            </a:pPr>
            <a:r>
              <a:rPr lang="hu-HU" altLang="hu-HU" sz="2050" b="1" dirty="0" smtClean="0"/>
              <a:t>Tagállami elképzelések </a:t>
            </a:r>
            <a:r>
              <a:rPr lang="hu-HU" altLang="hu-HU" sz="2050" dirty="0" smtClean="0"/>
              <a:t>a KAP jövőjével kapcsolatban:</a:t>
            </a:r>
          </a:p>
          <a:p>
            <a:pPr marL="534988" lvl="1" indent="-261938" algn="just">
              <a:spcBef>
                <a:spcPts val="0"/>
              </a:spcBef>
              <a:buFont typeface="Times New Roman" panose="02020603050405020304" pitchFamily="18" charset="0"/>
              <a:buChar char="−"/>
            </a:pPr>
            <a:r>
              <a:rPr lang="hu-HU" altLang="hu-HU" sz="1650" dirty="0" smtClean="0"/>
              <a:t>A többség kétpilléres </a:t>
            </a:r>
            <a:r>
              <a:rPr lang="hu-HU" altLang="hu-HU" sz="1650" dirty="0" err="1" smtClean="0"/>
              <a:t>KAP-ot</a:t>
            </a:r>
            <a:r>
              <a:rPr lang="hu-HU" altLang="hu-HU" sz="1650" dirty="0" smtClean="0"/>
              <a:t> szeretne, megőrizve a közvetlen támogatásokat (PT, PL és a baltiak részéről külső konvergencia igénye).</a:t>
            </a:r>
          </a:p>
          <a:p>
            <a:pPr marL="534988" lvl="1" indent="-261938" algn="just">
              <a:spcBef>
                <a:spcPts val="0"/>
              </a:spcBef>
              <a:buFont typeface="Times New Roman" panose="02020603050405020304" pitchFamily="18" charset="0"/>
              <a:buChar char="−"/>
            </a:pPr>
            <a:r>
              <a:rPr lang="hu-HU" altLang="hu-HU" sz="1650" dirty="0" smtClean="0"/>
              <a:t>A válságkezelés hatékonyságának erősítése (kockázatkezelés, jövedelemstabilizáció stb.).</a:t>
            </a:r>
          </a:p>
          <a:p>
            <a:pPr marL="534988" lvl="1" indent="-261938" algn="just">
              <a:spcBef>
                <a:spcPts val="0"/>
              </a:spcBef>
              <a:buFont typeface="Times New Roman" panose="02020603050405020304" pitchFamily="18" charset="0"/>
              <a:buChar char="−"/>
            </a:pPr>
            <a:r>
              <a:rPr lang="hu-HU" altLang="hu-HU" sz="1650" dirty="0" smtClean="0"/>
              <a:t>Egyesek a termeléshez kötött támogatások ellen emelnek szót.</a:t>
            </a:r>
          </a:p>
          <a:p>
            <a:pPr marL="534988" lvl="1" indent="-261938" algn="just">
              <a:spcBef>
                <a:spcPts val="0"/>
              </a:spcBef>
              <a:buFont typeface="Times New Roman" panose="02020603050405020304" pitchFamily="18" charset="0"/>
              <a:buChar char="−"/>
            </a:pPr>
            <a:r>
              <a:rPr lang="hu-HU" altLang="hu-HU" sz="1650" dirty="0" smtClean="0"/>
              <a:t>A vidékfejlesztésen belül növekedhet a vissza nem térítendő támogatások aránya, valamint a pénzügyi eszközök szerepe.</a:t>
            </a:r>
          </a:p>
          <a:p>
            <a:pPr lvl="1" algn="just">
              <a:spcBef>
                <a:spcPts val="0"/>
              </a:spcBef>
              <a:buFontTx/>
              <a:buChar char="-"/>
            </a:pPr>
            <a:endParaRPr lang="hu-HU" altLang="hu-HU" sz="1000" b="1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hu-HU" altLang="hu-HU" sz="2050" b="1" u="sng" dirty="0" smtClean="0"/>
              <a:t>DE:</a:t>
            </a:r>
            <a:r>
              <a:rPr lang="hu-HU" altLang="hu-HU" sz="2050" b="1" dirty="0" smtClean="0"/>
              <a:t> </a:t>
            </a:r>
            <a:r>
              <a:rPr lang="hu-HU" sz="2050" b="1" dirty="0" smtClean="0"/>
              <a:t>Egyelőre </a:t>
            </a:r>
            <a:r>
              <a:rPr lang="hu-HU" sz="2050" b="1" dirty="0"/>
              <a:t>semmilyen hivatalos javaslat nem jelent meg, így </a:t>
            </a:r>
            <a:r>
              <a:rPr lang="hu-HU" sz="2050" b="1" dirty="0" smtClean="0"/>
              <a:t>a sajtóban megjelenő </a:t>
            </a:r>
            <a:r>
              <a:rPr lang="hu-HU" sz="2050" b="1" dirty="0"/>
              <a:t>információk </a:t>
            </a:r>
            <a:r>
              <a:rPr lang="hu-HU" sz="2050" b="1" dirty="0" smtClean="0"/>
              <a:t>csupán </a:t>
            </a:r>
            <a:r>
              <a:rPr lang="hu-HU" sz="2050" b="1" dirty="0"/>
              <a:t>találgatások, spekulációk. </a:t>
            </a:r>
            <a:endParaRPr lang="hu-HU" altLang="hu-HU" sz="2050" dirty="0" smtClean="0"/>
          </a:p>
        </p:txBody>
      </p:sp>
    </p:spTree>
    <p:extLst>
      <p:ext uri="{BB962C8B-B14F-4D97-AF65-F5344CB8AC3E}">
        <p14:creationId xmlns:p14="http://schemas.microsoft.com/office/powerpoint/2010/main" val="8522051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12968" cy="64807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hu-HU" altLang="hu-HU" sz="3200" b="1" dirty="0"/>
              <a:t>A KAP jövőjével kapcsolatos előzetes magyar álláspont fő </a:t>
            </a:r>
            <a:r>
              <a:rPr lang="hu-HU" altLang="hu-HU" sz="3200" b="1" dirty="0" smtClean="0"/>
              <a:t>elemei I.</a:t>
            </a:r>
            <a:endParaRPr lang="hu-HU" sz="32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/>
              <a:pPr/>
              <a:t>19</a:t>
            </a:fld>
            <a:endParaRPr lang="hu-HU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916832"/>
            <a:ext cx="9036496" cy="4525962"/>
          </a:xfrm>
        </p:spPr>
        <p:txBody>
          <a:bodyPr>
            <a:noAutofit/>
          </a:bodyPr>
          <a:lstStyle/>
          <a:p>
            <a:pPr algn="just">
              <a:spcBef>
                <a:spcPts val="300"/>
              </a:spcBef>
            </a:pPr>
            <a:r>
              <a:rPr lang="hu-HU" sz="2200" dirty="0"/>
              <a:t>Alapvető, hogy </a:t>
            </a:r>
            <a:r>
              <a:rPr lang="hu-HU" sz="2200" b="1" dirty="0"/>
              <a:t>az agrárpénzeket továbbra </a:t>
            </a:r>
            <a:r>
              <a:rPr lang="hu-HU" sz="2200" dirty="0"/>
              <a:t>is </a:t>
            </a:r>
            <a:r>
              <a:rPr lang="hu-HU" sz="2200" b="1" dirty="0"/>
              <a:t>az agrártermelők kapják</a:t>
            </a:r>
            <a:r>
              <a:rPr lang="hu-HU" sz="2200" dirty="0"/>
              <a:t>.</a:t>
            </a:r>
          </a:p>
          <a:p>
            <a:pPr algn="just">
              <a:spcBef>
                <a:spcPts val="300"/>
              </a:spcBef>
            </a:pPr>
            <a:r>
              <a:rPr lang="hu-HU" sz="2200" dirty="0"/>
              <a:t>A rendszer </a:t>
            </a:r>
            <a:r>
              <a:rPr lang="hu-HU" sz="2200" b="1" dirty="0"/>
              <a:t>gyökeres átalakítását nem tartjuk szükségesnek</a:t>
            </a:r>
            <a:r>
              <a:rPr lang="hu-HU" sz="2200" dirty="0"/>
              <a:t>.</a:t>
            </a:r>
          </a:p>
          <a:p>
            <a:pPr algn="just">
              <a:spcBef>
                <a:spcPts val="300"/>
              </a:spcBef>
            </a:pPr>
            <a:r>
              <a:rPr lang="hu-HU" sz="2200" dirty="0"/>
              <a:t>Célunk </a:t>
            </a:r>
            <a:r>
              <a:rPr lang="hu-HU" sz="2200" b="1" dirty="0"/>
              <a:t>megőrizni </a:t>
            </a:r>
            <a:r>
              <a:rPr lang="hu-HU" sz="2200" dirty="0"/>
              <a:t>a 2014-2020-as Többéves Pénzügyi Keretben (MFF) az </a:t>
            </a:r>
            <a:r>
              <a:rPr lang="hu-HU" sz="2200" dirty="0" err="1"/>
              <a:t>EMGA-n</a:t>
            </a:r>
            <a:r>
              <a:rPr lang="hu-HU" sz="2200" dirty="0"/>
              <a:t> és az </a:t>
            </a:r>
            <a:r>
              <a:rPr lang="hu-HU" sz="2200" dirty="0" err="1"/>
              <a:t>EMVA-n</a:t>
            </a:r>
            <a:r>
              <a:rPr lang="hu-HU" sz="2200" dirty="0"/>
              <a:t> keresztül érkező összegeket, valamint a KAP </a:t>
            </a:r>
            <a:r>
              <a:rPr lang="hu-HU" sz="2200" b="1" dirty="0"/>
              <a:t>költségvetésben képviselt részarányunkat</a:t>
            </a:r>
            <a:r>
              <a:rPr lang="hu-HU" sz="2200" dirty="0"/>
              <a:t>.</a:t>
            </a:r>
          </a:p>
          <a:p>
            <a:pPr algn="just">
              <a:spcBef>
                <a:spcPts val="300"/>
              </a:spcBef>
            </a:pPr>
            <a:r>
              <a:rPr lang="hu-HU" sz="2200" dirty="0"/>
              <a:t>Bármely új cél </a:t>
            </a:r>
            <a:r>
              <a:rPr lang="hu-HU" sz="2200" dirty="0" err="1"/>
              <a:t>KAP-ba</a:t>
            </a:r>
            <a:r>
              <a:rPr lang="hu-HU" sz="2200" dirty="0"/>
              <a:t> történő beemelése csak a megfelelő források hozzárendelésével lehetséges.</a:t>
            </a:r>
            <a:endParaRPr lang="hu-HU" sz="2200" i="1" dirty="0"/>
          </a:p>
          <a:p>
            <a:pPr algn="just">
              <a:spcBef>
                <a:spcPts val="300"/>
              </a:spcBef>
            </a:pPr>
            <a:r>
              <a:rPr lang="hu-HU" sz="2200" b="1" dirty="0"/>
              <a:t>Szükséges fenntartani az erős kétpilléres </a:t>
            </a:r>
            <a:r>
              <a:rPr lang="hu-HU" sz="2200" b="1" dirty="0" err="1"/>
              <a:t>KAP-ot</a:t>
            </a:r>
            <a:r>
              <a:rPr lang="hu-HU" sz="2200" b="1" dirty="0"/>
              <a:t>.</a:t>
            </a:r>
          </a:p>
          <a:p>
            <a:pPr lvl="0" algn="just">
              <a:spcBef>
                <a:spcPts val="300"/>
              </a:spcBef>
            </a:pPr>
            <a:r>
              <a:rPr lang="hu-HU" sz="2200" dirty="0"/>
              <a:t>Az I. pilléren belül</a:t>
            </a:r>
            <a:r>
              <a:rPr lang="hu-HU" sz="2200" b="1" dirty="0"/>
              <a:t> fenn kell tartani a termeléshez kötött támogatásokat.</a:t>
            </a:r>
          </a:p>
          <a:p>
            <a:pPr lvl="0" algn="just">
              <a:spcBef>
                <a:spcPts val="300"/>
              </a:spcBef>
            </a:pPr>
            <a:r>
              <a:rPr lang="hu-HU" sz="2200" b="1" dirty="0"/>
              <a:t>Ellenezzük az agrárpolitikák bármilyen mértékű </a:t>
            </a:r>
            <a:r>
              <a:rPr lang="hu-HU" sz="2200" b="1" dirty="0" err="1" smtClean="0"/>
              <a:t>renacionalizációját</a:t>
            </a:r>
            <a:r>
              <a:rPr lang="hu-HU" sz="2200" b="1" dirty="0" smtClean="0"/>
              <a:t>, </a:t>
            </a:r>
            <a:r>
              <a:rPr lang="hu-HU" sz="2200" dirty="0" smtClean="0"/>
              <a:t>ideértve a közvetlen támogatások társfinanszírozottá tételét is</a:t>
            </a:r>
            <a:r>
              <a:rPr lang="hu-HU" sz="2200" b="1" dirty="0" smtClean="0"/>
              <a:t>.</a:t>
            </a:r>
            <a:endParaRPr lang="hu-HU" sz="2200" dirty="0" smtClean="0"/>
          </a:p>
          <a:p>
            <a:pPr algn="just">
              <a:spcBef>
                <a:spcPts val="300"/>
              </a:spcBef>
            </a:pPr>
            <a:r>
              <a:rPr lang="hu-HU" sz="2200" dirty="0" smtClean="0"/>
              <a:t>Maradjon </a:t>
            </a:r>
            <a:r>
              <a:rPr lang="hu-HU" sz="2200" dirty="0"/>
              <a:t>meg a két pillér közötti átcsoportosítás lehetősége.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141650300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ím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54968"/>
          </a:xfrm>
        </p:spPr>
        <p:txBody>
          <a:bodyPr>
            <a:normAutofit/>
          </a:bodyPr>
          <a:lstStyle/>
          <a:p>
            <a:r>
              <a:rPr lang="hu-HU" altLang="hu-HU" sz="3200" b="1" dirty="0">
                <a:solidFill>
                  <a:srgbClr val="A29061"/>
                </a:solidFill>
                <a:ea typeface="DejaVu Sans"/>
                <a:cs typeface="Times New Roman" pitchFamily="18" charset="0"/>
              </a:rPr>
              <a:t>Helyzetkép</a:t>
            </a:r>
            <a:endParaRPr lang="hu-HU" altLang="hu-HU" sz="3200" dirty="0">
              <a:ea typeface="DejaVu Sans"/>
              <a:cs typeface="Times New Roman" pitchFamily="18" charset="0"/>
            </a:endParaRPr>
          </a:p>
        </p:txBody>
      </p:sp>
      <p:sp>
        <p:nvSpPr>
          <p:cNvPr id="7" name="Téglalap 4"/>
          <p:cNvSpPr>
            <a:spLocks noChangeArrowheads="1"/>
          </p:cNvSpPr>
          <p:nvPr/>
        </p:nvSpPr>
        <p:spPr bwMode="auto">
          <a:xfrm>
            <a:off x="146050" y="6388100"/>
            <a:ext cx="44979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</a:t>
            </a:r>
            <a:r>
              <a:rPr lang="hu-HU" altLang="hu-H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KSH</a:t>
            </a:r>
            <a:endParaRPr lang="hu-HU" altLang="hu-H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rtalom hely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603366"/>
              </p:ext>
            </p:extLst>
          </p:nvPr>
        </p:nvGraphicFramePr>
        <p:xfrm>
          <a:off x="539552" y="1484785"/>
          <a:ext cx="8136904" cy="4821832"/>
        </p:xfrm>
        <a:graphic>
          <a:graphicData uri="http://schemas.openxmlformats.org/drawingml/2006/table">
            <a:tbl>
              <a:tblPr/>
              <a:tblGrid>
                <a:gridCol w="33669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2041"/>
                <a:gridCol w="9820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18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381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27920">
                <a:tc>
                  <a:txBody>
                    <a:bodyPr/>
                    <a:lstStyle/>
                    <a:p>
                      <a:pPr algn="ctr" rtl="0" fontAlgn="t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Megnevezés 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I-II.</a:t>
                      </a:r>
                      <a:endParaRPr lang="hu-H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921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GDP növekedés (%)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</a:t>
                      </a:r>
                      <a:r>
                        <a:rPr lang="hu-HU" sz="2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56583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Mezőgazdaság bruttó hozzáadott értékének volumenváltozása (%)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-5,1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</a:t>
                      </a:r>
                      <a:r>
                        <a:rPr lang="hu-HU" sz="2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-10,1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56215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mezőgazdaság hozzájárulása a GDP növekedéshez (százalékpont)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14567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Mezőgazdaság részesedése a hozzáadott értékből folyó áron (%)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</a:t>
                      </a:r>
                      <a:r>
                        <a:rPr lang="hu-HU" sz="2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</a:t>
                      </a:r>
                      <a:r>
                        <a:rPr lang="hu-HU" sz="2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hu-H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34" marR="180000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12968" cy="64807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hu-HU" altLang="hu-HU" sz="3200" b="1" dirty="0"/>
              <a:t>A KAP jövőjével kapcsolatos előzetes magyar álláspont fő </a:t>
            </a:r>
            <a:r>
              <a:rPr lang="hu-HU" altLang="hu-HU" sz="3200" b="1" dirty="0" smtClean="0"/>
              <a:t>elemei II.</a:t>
            </a:r>
            <a:endParaRPr lang="hu-HU" sz="32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/>
              <a:pPr/>
              <a:t>20</a:t>
            </a:fld>
            <a:endParaRPr lang="hu-HU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988840"/>
            <a:ext cx="9036496" cy="4525962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endParaRPr lang="hu-HU" sz="1000" dirty="0"/>
          </a:p>
          <a:p>
            <a:pPr marL="0" lvl="0" indent="0" algn="just">
              <a:spcBef>
                <a:spcPts val="0"/>
              </a:spcBef>
              <a:buNone/>
            </a:pPr>
            <a:endParaRPr lang="hu-HU" sz="2300" b="1" u="sng" dirty="0" smtClean="0"/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2300" b="1" dirty="0" smtClean="0"/>
              <a:t>      </a:t>
            </a:r>
            <a:r>
              <a:rPr lang="hu-HU" sz="2300" b="1" u="sng" dirty="0" smtClean="0"/>
              <a:t>A KAP 2020 utáni jövőjéről a közelmúltban két nyilatkozat is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2300" b="1" dirty="0" smtClean="0"/>
              <a:t>      </a:t>
            </a:r>
            <a:r>
              <a:rPr lang="hu-HU" sz="2300" b="1" u="sng" dirty="0" smtClean="0"/>
              <a:t>aláírásra került:</a:t>
            </a:r>
          </a:p>
          <a:p>
            <a:pPr>
              <a:spcBef>
                <a:spcPts val="0"/>
              </a:spcBef>
            </a:pPr>
            <a:r>
              <a:rPr lang="hu-HU" sz="2300" dirty="0" smtClean="0"/>
              <a:t>2017. június 2.: V4 + Bulgária, Románia, Szlovénia.</a:t>
            </a:r>
          </a:p>
          <a:p>
            <a:pPr>
              <a:spcBef>
                <a:spcPts val="0"/>
              </a:spcBef>
            </a:pPr>
            <a:r>
              <a:rPr lang="hu-HU" sz="2300" dirty="0" smtClean="0"/>
              <a:t>2017. július 18.: V4 + Lettország, Litvánia.</a:t>
            </a:r>
          </a:p>
          <a:p>
            <a:pPr marL="0" indent="0">
              <a:spcBef>
                <a:spcPts val="0"/>
              </a:spcBef>
              <a:buNone/>
            </a:pPr>
            <a:endParaRPr lang="hu-HU" sz="23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hu-HU" sz="2300" dirty="0" smtClean="0"/>
              <a:t>A Mezőgazdasági és Halászati Tanács mindkét nyilatkozatot megvitatta, azokat az Európai Bizottság megfelelő tárgyalási alapnak minősítette.</a:t>
            </a:r>
            <a:endParaRPr lang="hu-HU" sz="2300" dirty="0"/>
          </a:p>
        </p:txBody>
      </p:sp>
    </p:spTree>
    <p:extLst>
      <p:ext uri="{BB962C8B-B14F-4D97-AF65-F5344CB8AC3E}">
        <p14:creationId xmlns:p14="http://schemas.microsoft.com/office/powerpoint/2010/main" val="3482573789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928992" cy="64807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altLang="hu-HU" sz="3400" b="1" dirty="0" smtClean="0"/>
              <a:t>A reformfolyamat menetrendjének </a:t>
            </a:r>
            <a:r>
              <a:rPr lang="hu-HU" altLang="hu-HU" sz="3400" b="1" dirty="0"/>
              <a:t>áttekintése</a:t>
            </a:r>
            <a:endParaRPr lang="hu-HU" sz="34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/>
              <a:pPr/>
              <a:t>21</a:t>
            </a:fld>
            <a:endParaRPr lang="hu-HU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819845"/>
              </p:ext>
            </p:extLst>
          </p:nvPr>
        </p:nvGraphicFramePr>
        <p:xfrm>
          <a:off x="179512" y="1916832"/>
          <a:ext cx="8784976" cy="4425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23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8577">
                <a:tc>
                  <a:txBody>
                    <a:bodyPr/>
                    <a:lstStyle/>
                    <a:p>
                      <a:pPr algn="ctr"/>
                      <a:r>
                        <a:rPr lang="hu-HU" sz="2000" u="sng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IDŐPONT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u="sng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MÉRFÖLDKŐ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577">
                <a:tc>
                  <a:txBody>
                    <a:bodyPr/>
                    <a:lstStyle/>
                    <a:p>
                      <a:r>
                        <a:rPr lang="hu-HU" sz="2000" b="0" u="none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2017. február 2. – május 2.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u="none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Nyilvános </a:t>
                      </a:r>
                      <a:r>
                        <a:rPr lang="hu-HU" sz="2000" b="0" u="none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konzultáció.</a:t>
                      </a:r>
                      <a:endParaRPr lang="hu-HU" sz="2000" b="0" u="none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8777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2017. július 7.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 Európai Bizottság</a:t>
                      </a:r>
                      <a:r>
                        <a:rPr lang="hu-HU" sz="2000" b="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egy </a:t>
                      </a:r>
                      <a:r>
                        <a:rPr lang="hu-HU" sz="2000" b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konferencia</a:t>
                      </a:r>
                      <a:r>
                        <a:rPr lang="hu-HU" sz="2000" b="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keretében </a:t>
                      </a:r>
                      <a:r>
                        <a:rPr lang="hu-HU" sz="2000" b="0" baseline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bemutatta </a:t>
                      </a:r>
                      <a:r>
                        <a:rPr lang="hu-HU" sz="2000" b="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konzultáció eredményeit.</a:t>
                      </a:r>
                      <a:endParaRPr lang="hu-HU" sz="2000" b="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8777">
                <a:tc>
                  <a:txBody>
                    <a:bodyPr/>
                    <a:lstStyle/>
                    <a:p>
                      <a:r>
                        <a:rPr lang="hu-HU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2017. november 29.</a:t>
                      </a:r>
                      <a:endParaRPr lang="hu-H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Bizottsági kommunikáció a KAP jövőjével kapcsolatos </a:t>
                      </a:r>
                      <a:r>
                        <a:rPr lang="hu-HU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elképzelésekről.</a:t>
                      </a:r>
                      <a:endParaRPr lang="hu-H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8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2018. </a:t>
                      </a:r>
                      <a:r>
                        <a:rPr lang="hu-HU" sz="20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I-II. negyedév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Hivatalos</a:t>
                      </a:r>
                      <a:r>
                        <a:rPr lang="hu-HU" sz="200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jogszabályi javaslat a KAP alaprendeleteire </a:t>
                      </a:r>
                      <a:r>
                        <a:rPr lang="hu-HU" sz="2000" baseline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vonatkozóan.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577">
                <a:tc>
                  <a:txBody>
                    <a:bodyPr/>
                    <a:lstStyle/>
                    <a:p>
                      <a:r>
                        <a:rPr lang="hu-HU" sz="20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2018. május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Hivatalos</a:t>
                      </a:r>
                      <a:r>
                        <a:rPr lang="hu-HU" sz="200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jogszabályi javaslat a Többéves Pénzügyi Keretre (MFF) </a:t>
                      </a:r>
                      <a:r>
                        <a:rPr lang="hu-HU" sz="2000" baseline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vonatkozóan.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8577">
                <a:tc>
                  <a:txBody>
                    <a:bodyPr/>
                    <a:lstStyle/>
                    <a:p>
                      <a:r>
                        <a:rPr lang="hu-HU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2021.</a:t>
                      </a:r>
                      <a:r>
                        <a:rPr lang="hu-HU" sz="200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január 1.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Új költségvetési ciklus</a:t>
                      </a:r>
                      <a:r>
                        <a:rPr lang="hu-HU" sz="2000" baseline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indul (vagy átmeneti év</a:t>
                      </a:r>
                      <a:r>
                        <a:rPr lang="hu-HU" sz="2000" baseline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hu-HU" sz="20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816521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Képtalálat a következ&amp;odblac;re: „pig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028" y="2597796"/>
            <a:ext cx="3653631" cy="205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éptalálat a következ&amp;odblac;re: „orchard”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702" y="2597797"/>
            <a:ext cx="2902770" cy="205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éptalálat a következ&amp;odblac;re: „dairy cow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54" y="4437113"/>
            <a:ext cx="3285418" cy="20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168907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altLang="hu-HU" b="1" dirty="0"/>
              <a:t>Köszönöm a megtisztelő figyelmet!</a:t>
            </a:r>
          </a:p>
        </p:txBody>
      </p:sp>
      <p:sp>
        <p:nvSpPr>
          <p:cNvPr id="4" name="AutoShape 8" descr="Képtalálat a következ&amp;odblac;re: „dairy cow”"/>
          <p:cNvSpPr>
            <a:spLocks noChangeAspect="1" noChangeArrowheads="1"/>
          </p:cNvSpPr>
          <p:nvPr/>
        </p:nvSpPr>
        <p:spPr bwMode="auto">
          <a:xfrm>
            <a:off x="155575" y="-1608138"/>
            <a:ext cx="611505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" name="AutoShape 10" descr="Képtalálat a következ&amp;odblac;re: „dairy cow”"/>
          <p:cNvSpPr>
            <a:spLocks noChangeAspect="1" noChangeArrowheads="1"/>
          </p:cNvSpPr>
          <p:nvPr/>
        </p:nvSpPr>
        <p:spPr bwMode="auto">
          <a:xfrm>
            <a:off x="307975" y="-1455738"/>
            <a:ext cx="611505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1040" name="Picture 16" descr="Képtalálat a következ&amp;odblac;re: „cornfield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471" y="4437114"/>
            <a:ext cx="3068187" cy="201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Szövegdoboz 1"/>
          <p:cNvSpPr txBox="1">
            <a:spLocks noChangeArrowheads="1"/>
          </p:cNvSpPr>
          <p:nvPr/>
        </p:nvSpPr>
        <p:spPr bwMode="auto">
          <a:xfrm>
            <a:off x="233289" y="878864"/>
            <a:ext cx="88566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A mezőgazdaság kibocsátásának alakulása 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hu-HU" altLang="hu-HU" sz="3200" b="1" dirty="0" smtClean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olyó </a:t>
            </a: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hu-HU" altLang="hu-HU" sz="3200" b="1" dirty="0" smtClean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s változatlan  </a:t>
            </a: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alapáron (milliárd Ft)</a:t>
            </a:r>
          </a:p>
        </p:txBody>
      </p:sp>
      <p:sp>
        <p:nvSpPr>
          <p:cNvPr id="7" name="Téglalap 4"/>
          <p:cNvSpPr>
            <a:spLocks noChangeArrowheads="1"/>
          </p:cNvSpPr>
          <p:nvPr/>
        </p:nvSpPr>
        <p:spPr bwMode="auto">
          <a:xfrm>
            <a:off x="146050" y="6388100"/>
            <a:ext cx="59824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KSH, AKI Mezőgazdasági Számlarendszer, 2016 előzetes adat </a:t>
            </a:r>
          </a:p>
        </p:txBody>
      </p:sp>
      <p:sp>
        <p:nvSpPr>
          <p:cNvPr id="10" name="Szövegdoboz 1"/>
          <p:cNvSpPr txBox="1"/>
          <p:nvPr/>
        </p:nvSpPr>
        <p:spPr>
          <a:xfrm>
            <a:off x="7164288" y="2382277"/>
            <a:ext cx="978694" cy="53699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+5,3%</a:t>
            </a:r>
          </a:p>
        </p:txBody>
      </p:sp>
      <p:sp>
        <p:nvSpPr>
          <p:cNvPr id="11" name="Szövegdoboz 1"/>
          <p:cNvSpPr txBox="1"/>
          <p:nvPr/>
        </p:nvSpPr>
        <p:spPr>
          <a:xfrm>
            <a:off x="1342923" y="1734691"/>
            <a:ext cx="1224136" cy="53699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55,3%</a:t>
            </a:r>
            <a:endParaRPr lang="hu-H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Jobb oldali kapcsos zárójel 12"/>
          <p:cNvSpPr/>
          <p:nvPr/>
        </p:nvSpPr>
        <p:spPr>
          <a:xfrm rot="16200000">
            <a:off x="7497033" y="2372199"/>
            <a:ext cx="268498" cy="933988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</a:endParaRPr>
          </a:p>
        </p:txBody>
      </p:sp>
      <p:sp>
        <p:nvSpPr>
          <p:cNvPr id="14" name="Jobb oldali kapcsos zárójel 13"/>
          <p:cNvSpPr/>
          <p:nvPr/>
        </p:nvSpPr>
        <p:spPr>
          <a:xfrm rot="16200000">
            <a:off x="4889904" y="-1011760"/>
            <a:ext cx="133646" cy="6566895"/>
          </a:xfrm>
          <a:prstGeom prst="rightBrace">
            <a:avLst>
              <a:gd name="adj1" fmla="val 8333"/>
              <a:gd name="adj2" fmla="val 519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</a:endParaRPr>
          </a:p>
        </p:txBody>
      </p:sp>
      <p:graphicFrame>
        <p:nvGraphicFramePr>
          <p:cNvPr id="16" name="Diagra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225280"/>
              </p:ext>
            </p:extLst>
          </p:nvPr>
        </p:nvGraphicFramePr>
        <p:xfrm>
          <a:off x="-180528" y="2003188"/>
          <a:ext cx="9270479" cy="45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Jobb oldali kapcsos zárójel 16"/>
          <p:cNvSpPr/>
          <p:nvPr/>
        </p:nvSpPr>
        <p:spPr>
          <a:xfrm rot="5400000">
            <a:off x="7687849" y="3121841"/>
            <a:ext cx="244788" cy="940338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</a:endParaRPr>
          </a:p>
        </p:txBody>
      </p:sp>
      <p:sp>
        <p:nvSpPr>
          <p:cNvPr id="18" name="Szövegdoboz 1"/>
          <p:cNvSpPr txBox="1"/>
          <p:nvPr/>
        </p:nvSpPr>
        <p:spPr>
          <a:xfrm>
            <a:off x="7430426" y="3592010"/>
            <a:ext cx="859862" cy="53699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+8,7%</a:t>
            </a:r>
            <a:endParaRPr lang="hu-H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Jobb oldali kapcsos zárójel 18"/>
          <p:cNvSpPr/>
          <p:nvPr/>
        </p:nvSpPr>
        <p:spPr>
          <a:xfrm rot="16200000">
            <a:off x="4889904" y="-138090"/>
            <a:ext cx="133646" cy="6566895"/>
          </a:xfrm>
          <a:prstGeom prst="rightBrace">
            <a:avLst>
              <a:gd name="adj1" fmla="val 8333"/>
              <a:gd name="adj2" fmla="val 519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u-HU">
              <a:solidFill>
                <a:prstClr val="black"/>
              </a:solidFill>
            </a:endParaRPr>
          </a:p>
        </p:txBody>
      </p:sp>
      <p:sp>
        <p:nvSpPr>
          <p:cNvPr id="20" name="Szövegdoboz 1"/>
          <p:cNvSpPr txBox="1"/>
          <p:nvPr/>
        </p:nvSpPr>
        <p:spPr>
          <a:xfrm>
            <a:off x="1187624" y="2704944"/>
            <a:ext cx="1224136" cy="53699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+33,1%</a:t>
            </a:r>
            <a:endParaRPr lang="hu-H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7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ím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8072"/>
          </a:xfrm>
        </p:spPr>
        <p:txBody>
          <a:bodyPr>
            <a:noAutofit/>
          </a:bodyPr>
          <a:lstStyle/>
          <a:p>
            <a:r>
              <a:rPr lang="hu-HU" altLang="hu-HU" sz="3200" b="1" dirty="0">
                <a:solidFill>
                  <a:srgbClr val="A29061"/>
                </a:solidFill>
                <a:ea typeface="DejaVu Sans"/>
                <a:cs typeface="Times New Roman" pitchFamily="18" charset="0"/>
              </a:rPr>
              <a:t>Agrár-külkereskedelem alakulása</a:t>
            </a:r>
            <a:r>
              <a:rPr lang="hu-HU" altLang="hu-HU" sz="3200" b="1" dirty="0">
                <a:solidFill>
                  <a:srgbClr val="948A54"/>
                </a:solidFill>
                <a:ea typeface="DejaVu Sans"/>
                <a:cs typeface="Times New Roman" pitchFamily="18" charset="0"/>
              </a:rPr>
              <a:t> (milliárd euró)</a:t>
            </a:r>
            <a:endParaRPr lang="hu-HU" altLang="hu-HU" sz="3200" dirty="0">
              <a:ea typeface="DejaVu Sans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algn="just" eaLnBrk="1" hangingPunct="1">
              <a:buFont typeface="Arial" charset="0"/>
              <a:buNone/>
              <a:defRPr/>
            </a:pPr>
            <a:endParaRPr lang="hu-HU" altLang="hu-HU" sz="2100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buFont typeface="Arial" pitchFamily="34" charset="0"/>
              <a:buChar char="•"/>
              <a:defRPr/>
            </a:pPr>
            <a:endParaRPr lang="hu-HU" altLang="hu-H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43013" name="Téglalap 4"/>
          <p:cNvSpPr>
            <a:spLocks noChangeArrowheads="1"/>
          </p:cNvSpPr>
          <p:nvPr/>
        </p:nvSpPr>
        <p:spPr bwMode="auto">
          <a:xfrm>
            <a:off x="467544" y="6581775"/>
            <a:ext cx="96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hu-HU" altLang="hu-H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Forrás: KSH</a:t>
            </a:r>
          </a:p>
        </p:txBody>
      </p:sp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712413"/>
              </p:ext>
            </p:extLst>
          </p:nvPr>
        </p:nvGraphicFramePr>
        <p:xfrm>
          <a:off x="107504" y="1484784"/>
          <a:ext cx="885698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ím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648072"/>
          </a:xfrm>
        </p:spPr>
        <p:txBody>
          <a:bodyPr>
            <a:noAutofit/>
          </a:bodyPr>
          <a:lstStyle/>
          <a:p>
            <a:r>
              <a:rPr lang="hu-HU" altLang="hu-HU" sz="3200" b="1" dirty="0">
                <a:solidFill>
                  <a:srgbClr val="A29061"/>
                </a:solidFill>
                <a:ea typeface="DejaVu Sans"/>
                <a:cs typeface="Times New Roman" pitchFamily="18" charset="0"/>
              </a:rPr>
              <a:t>Agrár-külkereskedelem alakulása</a:t>
            </a:r>
            <a:r>
              <a:rPr lang="hu-HU" altLang="hu-HU" sz="3200" b="1" dirty="0">
                <a:solidFill>
                  <a:srgbClr val="948A54"/>
                </a:solidFill>
                <a:ea typeface="DejaVu Sans"/>
                <a:cs typeface="Times New Roman" pitchFamily="18" charset="0"/>
              </a:rPr>
              <a:t> </a:t>
            </a:r>
            <a:r>
              <a:rPr lang="hu-HU" altLang="hu-HU" sz="3200" b="1" dirty="0" smtClean="0">
                <a:solidFill>
                  <a:srgbClr val="948A54"/>
                </a:solidFill>
                <a:ea typeface="DejaVu Sans"/>
                <a:cs typeface="Times New Roman" pitchFamily="18" charset="0"/>
              </a:rPr>
              <a:t/>
            </a:r>
            <a:br>
              <a:rPr lang="hu-HU" altLang="hu-HU" sz="3200" b="1" dirty="0" smtClean="0">
                <a:solidFill>
                  <a:srgbClr val="948A54"/>
                </a:solidFill>
                <a:ea typeface="DejaVu Sans"/>
                <a:cs typeface="Times New Roman" pitchFamily="18" charset="0"/>
              </a:rPr>
            </a:br>
            <a:r>
              <a:rPr lang="hu-HU" altLang="hu-HU" sz="3200" b="1" dirty="0" smtClean="0">
                <a:solidFill>
                  <a:srgbClr val="948A54"/>
                </a:solidFill>
                <a:ea typeface="DejaVu Sans"/>
              </a:rPr>
              <a:t>2016 1-7. vs. 2017. 1-7. </a:t>
            </a:r>
            <a:r>
              <a:rPr lang="hu-HU" altLang="hu-HU" sz="3200" b="1" dirty="0" smtClean="0">
                <a:solidFill>
                  <a:srgbClr val="948A54"/>
                </a:solidFill>
                <a:ea typeface="DejaVu Sans"/>
                <a:cs typeface="Times New Roman" pitchFamily="18" charset="0"/>
              </a:rPr>
              <a:t>(millió </a:t>
            </a:r>
            <a:r>
              <a:rPr lang="hu-HU" altLang="hu-HU" sz="3200" b="1" dirty="0">
                <a:solidFill>
                  <a:srgbClr val="948A54"/>
                </a:solidFill>
                <a:ea typeface="DejaVu Sans"/>
                <a:cs typeface="Times New Roman" pitchFamily="18" charset="0"/>
              </a:rPr>
              <a:t>euró)</a:t>
            </a:r>
            <a:endParaRPr lang="hu-HU" altLang="hu-HU" sz="3200" dirty="0">
              <a:ea typeface="DejaVu Sans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1867" y="1958106"/>
            <a:ext cx="8229600" cy="4525963"/>
          </a:xfrm>
        </p:spPr>
        <p:txBody>
          <a:bodyPr/>
          <a:lstStyle/>
          <a:p>
            <a:pPr marL="457200" lvl="1" indent="0" algn="just" eaLnBrk="1" hangingPunct="1">
              <a:buFont typeface="Arial" charset="0"/>
              <a:buNone/>
              <a:defRPr/>
            </a:pPr>
            <a:endParaRPr lang="hu-HU" altLang="hu-HU" sz="2100" dirty="0"/>
          </a:p>
          <a:p>
            <a:pPr lvl="1" algn="just" eaLnBrk="1" hangingPunct="1">
              <a:buFont typeface="Arial" pitchFamily="34" charset="0"/>
              <a:buChar char="•"/>
              <a:defRPr/>
            </a:pPr>
            <a:endParaRPr lang="hu-HU" altLang="hu-H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43013" name="Téglalap 4"/>
          <p:cNvSpPr>
            <a:spLocks noChangeArrowheads="1"/>
          </p:cNvSpPr>
          <p:nvPr/>
        </p:nvSpPr>
        <p:spPr bwMode="auto">
          <a:xfrm>
            <a:off x="467544" y="6581775"/>
            <a:ext cx="96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hu-HU" altLang="hu-H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Forrás: KSH</a:t>
            </a:r>
          </a:p>
        </p:txBody>
      </p:sp>
      <p:sp>
        <p:nvSpPr>
          <p:cNvPr id="2" name="Bal oldali kapcsos zárójel 1"/>
          <p:cNvSpPr/>
          <p:nvPr/>
        </p:nvSpPr>
        <p:spPr>
          <a:xfrm rot="5400000">
            <a:off x="3919328" y="243723"/>
            <a:ext cx="576065" cy="390422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3631296" y="1707746"/>
            <a:ext cx="115212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+13,9%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Bal oldali kapcsos zárójel 10"/>
          <p:cNvSpPr/>
          <p:nvPr/>
        </p:nvSpPr>
        <p:spPr>
          <a:xfrm rot="5400000">
            <a:off x="5778764" y="2403519"/>
            <a:ext cx="576067" cy="4211205"/>
          </a:xfrm>
          <a:prstGeom prst="leftBrace">
            <a:avLst>
              <a:gd name="adj1" fmla="val 8333"/>
              <a:gd name="adj2" fmla="val 71767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Bal oldali kapcsos zárójel 11"/>
          <p:cNvSpPr/>
          <p:nvPr/>
        </p:nvSpPr>
        <p:spPr>
          <a:xfrm rot="5400000">
            <a:off x="4866171" y="1309413"/>
            <a:ext cx="576065" cy="4320480"/>
          </a:xfrm>
          <a:prstGeom prst="leftBrac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4572000" y="2769507"/>
            <a:ext cx="1224136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+11,2%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436667" y="3773086"/>
            <a:ext cx="1143445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+18,8%</a:t>
            </a:r>
            <a:endParaRPr lang="hu-H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Diagra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9842363"/>
              </p:ext>
            </p:extLst>
          </p:nvPr>
        </p:nvGraphicFramePr>
        <p:xfrm>
          <a:off x="642964" y="2483867"/>
          <a:ext cx="8280920" cy="4409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Szövegdoboz 1"/>
          <p:cNvSpPr txBox="1">
            <a:spLocks noChangeArrowheads="1"/>
          </p:cNvSpPr>
          <p:nvPr/>
        </p:nvSpPr>
        <p:spPr bwMode="auto">
          <a:xfrm>
            <a:off x="287338" y="908720"/>
            <a:ext cx="8856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</a:rPr>
              <a:t>ezőgazdasági termelés </a:t>
            </a:r>
            <a:r>
              <a:rPr lang="hu-HU" altLang="hu-HU" sz="3200" b="1" dirty="0">
                <a:solidFill>
                  <a:srgbClr val="A29061"/>
                </a:solidFill>
                <a:latin typeface="Times New Roman" pitchFamily="18" charset="0"/>
                <a:cs typeface="Times New Roman" pitchFamily="18" charset="0"/>
              </a:rPr>
              <a:t>szerkezete 2016-ban</a:t>
            </a:r>
          </a:p>
        </p:txBody>
      </p:sp>
      <p:sp>
        <p:nvSpPr>
          <p:cNvPr id="7" name="Téglalap 4"/>
          <p:cNvSpPr>
            <a:spLocks noChangeArrowheads="1"/>
          </p:cNvSpPr>
          <p:nvPr/>
        </p:nvSpPr>
        <p:spPr bwMode="auto">
          <a:xfrm>
            <a:off x="129097" y="6593085"/>
            <a:ext cx="51232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alt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KSH, AKI Mezőgazdasági Számlarendszer </a:t>
            </a:r>
            <a:r>
              <a:rPr lang="hu-HU" alt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második </a:t>
            </a:r>
            <a:r>
              <a:rPr lang="hu-HU" alt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előzetes</a:t>
            </a:r>
          </a:p>
        </p:txBody>
      </p:sp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0414564"/>
              </p:ext>
            </p:extLst>
          </p:nvPr>
        </p:nvGraphicFramePr>
        <p:xfrm>
          <a:off x="395536" y="1492920"/>
          <a:ext cx="8568952" cy="4888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7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12968" cy="854968"/>
          </a:xfrm>
        </p:spPr>
        <p:txBody>
          <a:bodyPr>
            <a:noAutofit/>
          </a:bodyPr>
          <a:lstStyle/>
          <a:p>
            <a:r>
              <a:rPr lang="hu-HU" sz="3200" b="1" dirty="0" smtClean="0">
                <a:solidFill>
                  <a:srgbClr val="A29061"/>
                </a:solidFill>
              </a:rPr>
              <a:t>Nyári betakarítás 2017.</a:t>
            </a:r>
            <a:endParaRPr lang="hu-HU" sz="2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467544" y="6340678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Forrás: KSH, repce 2016 és 2017: NAK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20250"/>
              </p:ext>
            </p:extLst>
          </p:nvPr>
        </p:nvGraphicFramePr>
        <p:xfrm>
          <a:off x="467544" y="1684401"/>
          <a:ext cx="8424940" cy="4656277"/>
        </p:xfrm>
        <a:graphic>
          <a:graphicData uri="http://schemas.openxmlformats.org/drawingml/2006/table">
            <a:tbl>
              <a:tblPr/>
              <a:tblGrid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</a:tblGrid>
              <a:tr h="403216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Betakarított terület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Termésátlag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Termésmennyiség</a:t>
                      </a:r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841349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ezer hektár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előző év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2012–2016 közötti évek átlaga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kilogramm/ hektár</a:t>
                      </a:r>
                    </a:p>
                    <a:p>
                      <a:pPr algn="ctr" rtl="0" fontAlgn="ctr"/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előző év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2012–2016 közötti évek átlaga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ezer tonna</a:t>
                      </a:r>
                    </a:p>
                    <a:p>
                      <a:pPr algn="ctr" rtl="0" fontAlgn="ctr"/>
                      <a:endParaRPr lang="hu-H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előző év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2012–2016 közötti évek átlaga =100,0%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840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Búza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5 237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93,5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103,6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0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Árpa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5 270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1 404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88,1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110,8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840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Tritikálé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365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80,3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0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Zab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2 720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88,4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72,0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840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Rozs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100,6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89,7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3216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Repce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2 907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789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92,9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104,8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08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12968" cy="504056"/>
          </a:xfrm>
        </p:spPr>
        <p:txBody>
          <a:bodyPr>
            <a:noAutofit/>
          </a:bodyPr>
          <a:lstStyle/>
          <a:p>
            <a:r>
              <a:rPr lang="hu-HU" sz="2800" b="1" dirty="0" smtClean="0">
                <a:solidFill>
                  <a:srgbClr val="A29061"/>
                </a:solidFill>
              </a:rPr>
              <a:t>Őszi munkák állása 2017.10.17-ei állapot (forrás: NAK)</a:t>
            </a:r>
            <a:endParaRPr lang="hu-HU" sz="2400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47489"/>
              </p:ext>
            </p:extLst>
          </p:nvPr>
        </p:nvGraphicFramePr>
        <p:xfrm>
          <a:off x="467543" y="1600200"/>
          <a:ext cx="8280920" cy="4781131"/>
        </p:xfrm>
        <a:graphic>
          <a:graphicData uri="http://schemas.openxmlformats.org/drawingml/2006/table">
            <a:tbl>
              <a:tblPr/>
              <a:tblGrid>
                <a:gridCol w="2071048"/>
                <a:gridCol w="1295632"/>
                <a:gridCol w="1583551"/>
                <a:gridCol w="1050247"/>
                <a:gridCol w="1010985"/>
                <a:gridCol w="1269457"/>
              </a:tblGrid>
              <a:tr h="938930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Növényfaj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Összes terület (ha)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Betakarított terület (ha)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Betakarított terület (%)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Termésátlag (kg/ha)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Összes termés (tonna)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Napraforgó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Szója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Kukorica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Burgonya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Cukorrépa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071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Növényfaj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Vetési szándék (ha)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Elvégzett munka (ha)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Teljesítés (%)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Őszi káposztarepce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Őszi árpa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Őszi búza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Rozs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21213">
                <a:tc>
                  <a:txBody>
                    <a:bodyPr/>
                    <a:lstStyle/>
                    <a:p>
                      <a:pPr algn="just" rtl="0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Triticale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74" marR="8274" marT="8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Cím 1"/>
          <p:cNvSpPr txBox="1">
            <a:spLocks/>
          </p:cNvSpPr>
          <p:nvPr/>
        </p:nvSpPr>
        <p:spPr bwMode="auto">
          <a:xfrm>
            <a:off x="468313" y="90872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hu-HU" altLang="hu-HU" sz="2800" b="1" dirty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Állatállományok alakulása </a:t>
            </a:r>
            <a:r>
              <a:rPr lang="hu-HU" altLang="hu-HU" sz="2800" b="1" dirty="0" smtClean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2004-2017 </a:t>
            </a:r>
            <a:r>
              <a:rPr lang="hu-HU" altLang="hu-HU" sz="2800" b="1" dirty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(2004 jún.=100%) és </a:t>
            </a:r>
            <a:r>
              <a:rPr lang="hu-HU" altLang="hu-HU" sz="2800" b="1" dirty="0" smtClean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2017 jún. </a:t>
            </a:r>
            <a:r>
              <a:rPr lang="hu-HU" altLang="hu-HU" sz="2800" b="1" dirty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(darab), </a:t>
            </a:r>
            <a:r>
              <a:rPr lang="hu-HU" altLang="hu-HU" sz="2800" b="1" dirty="0" smtClean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2016-2017 </a:t>
            </a:r>
            <a:r>
              <a:rPr lang="hu-HU" altLang="hu-HU" sz="2800" b="1" dirty="0">
                <a:solidFill>
                  <a:srgbClr val="A29061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közötti változás (%)</a:t>
            </a:r>
            <a:endParaRPr lang="hu-HU" altLang="hu-HU" sz="2800" dirty="0">
              <a:solidFill>
                <a:srgbClr val="000000"/>
              </a:solidFill>
              <a:latin typeface="Calibri" pitchFamily="34" charset="0"/>
              <a:ea typeface="DejaVu Sans"/>
              <a:cs typeface="Times New Roman" pitchFamily="18" charset="0"/>
            </a:endParaRPr>
          </a:p>
        </p:txBody>
      </p:sp>
      <p:sp>
        <p:nvSpPr>
          <p:cNvPr id="212995" name="Téglalap 3"/>
          <p:cNvSpPr>
            <a:spLocks noChangeArrowheads="1"/>
          </p:cNvSpPr>
          <p:nvPr/>
        </p:nvSpPr>
        <p:spPr bwMode="auto">
          <a:xfrm>
            <a:off x="366311" y="6453188"/>
            <a:ext cx="9653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altLang="hu-H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Forrás: KSH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8249971" y="2005501"/>
            <a:ext cx="899592" cy="615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864 </a:t>
            </a:r>
            <a:r>
              <a:rPr lang="hu-HU" sz="16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ezer,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hu-HU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2,6</a:t>
            </a:r>
            <a:r>
              <a:rPr lang="hu-HU" sz="1600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hu-HU" sz="1600" dirty="0">
              <a:solidFill>
                <a:srgbClr val="4F81B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8249971" y="3359718"/>
            <a:ext cx="903301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8064A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35,5 millió</a:t>
            </a:r>
            <a:r>
              <a:rPr lang="hu-HU" sz="1600" dirty="0">
                <a:solidFill>
                  <a:srgbClr val="8064A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8064A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-3,6%</a:t>
            </a:r>
            <a:endParaRPr lang="hu-HU" sz="1600" dirty="0">
              <a:solidFill>
                <a:srgbClr val="8064A2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8241244" y="2621054"/>
            <a:ext cx="899592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9BBB59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1,177</a:t>
            </a:r>
            <a:endParaRPr lang="hu-HU" sz="1600" dirty="0">
              <a:solidFill>
                <a:srgbClr val="9BBB59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>
                <a:solidFill>
                  <a:srgbClr val="9BBB59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millió,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9BBB59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-3,0%</a:t>
            </a:r>
            <a:endParaRPr lang="hu-HU" sz="1600" dirty="0">
              <a:solidFill>
                <a:srgbClr val="9BBB59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7"/>
          <p:cNvSpPr txBox="1"/>
          <p:nvPr/>
        </p:nvSpPr>
        <p:spPr>
          <a:xfrm>
            <a:off x="8241244" y="4190715"/>
            <a:ext cx="8995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2,807</a:t>
            </a:r>
            <a:endParaRPr lang="hu-H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millió,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hu-H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-7,2%</a:t>
            </a:r>
            <a:endParaRPr lang="hu-H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341671"/>
              </p:ext>
            </p:extLst>
          </p:nvPr>
        </p:nvGraphicFramePr>
        <p:xfrm>
          <a:off x="468313" y="2051720"/>
          <a:ext cx="7704087" cy="4401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998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6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7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9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0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33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4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5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36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4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20071</TotalTime>
  <Words>1560</Words>
  <Application>Microsoft Office PowerPoint</Application>
  <PresentationFormat>Diavetítés a képernyőre (4:3 oldalarány)</PresentationFormat>
  <Paragraphs>438</Paragraphs>
  <Slides>22</Slides>
  <Notes>3</Notes>
  <HiddenSlides>0</HiddenSlides>
  <MMClips>0</MMClips>
  <ScaleCrop>false</ScaleCrop>
  <HeadingPairs>
    <vt:vector size="4" baseType="variant">
      <vt:variant>
        <vt:lpstr>Téma</vt:lpstr>
      </vt:variant>
      <vt:variant>
        <vt:i4>18</vt:i4>
      </vt:variant>
      <vt:variant>
        <vt:lpstr>Diacímek</vt:lpstr>
      </vt:variant>
      <vt:variant>
        <vt:i4>22</vt:i4>
      </vt:variant>
    </vt:vector>
  </HeadingPairs>
  <TitlesOfParts>
    <vt:vector size="40" baseType="lpstr">
      <vt:lpstr>Beloldalak</vt:lpstr>
      <vt:lpstr>6_Beloldalak</vt:lpstr>
      <vt:lpstr>Egyéni tervezés</vt:lpstr>
      <vt:lpstr>2_Egyéni tervezés</vt:lpstr>
      <vt:lpstr>3_Egyéni tervezés</vt:lpstr>
      <vt:lpstr>7_Egyéni tervezés</vt:lpstr>
      <vt:lpstr>12_Egyéni tervezés</vt:lpstr>
      <vt:lpstr>14_Egyéni tervezés</vt:lpstr>
      <vt:lpstr>13_Egyéni tervezés</vt:lpstr>
      <vt:lpstr>16_Egyéni tervezés</vt:lpstr>
      <vt:lpstr>17_Egyéni tervezés</vt:lpstr>
      <vt:lpstr>19_Egyéni tervezés</vt:lpstr>
      <vt:lpstr>20_Egyéni tervezés</vt:lpstr>
      <vt:lpstr>33_Egyéni tervezés</vt:lpstr>
      <vt:lpstr>34_Egyéni tervezés</vt:lpstr>
      <vt:lpstr>35_Egyéni tervezés</vt:lpstr>
      <vt:lpstr>36_Egyéni tervezés</vt:lpstr>
      <vt:lpstr>21_Egyéni tervezés</vt:lpstr>
      <vt:lpstr>A magyar mezőgazdaság helyzete és a magyar álláspont a KAP jövőjével kapcsolatban </vt:lpstr>
      <vt:lpstr>Helyzetkép</vt:lpstr>
      <vt:lpstr>PowerPoint bemutató</vt:lpstr>
      <vt:lpstr>Agrár-külkereskedelem alakulása (milliárd euró)</vt:lpstr>
      <vt:lpstr>Agrár-külkereskedelem alakulása  2016 1-7. vs. 2017. 1-7. (millió euró)</vt:lpstr>
      <vt:lpstr>PowerPoint bemutató</vt:lpstr>
      <vt:lpstr>Nyári betakarítás 2017.</vt:lpstr>
      <vt:lpstr>Őszi munkák állása 2017.10.17-ei állapot (forrás: NAK)</vt:lpstr>
      <vt:lpstr>PowerPoint bemutató</vt:lpstr>
      <vt:lpstr>Élő állat vágások a hazai vágóhidakon 2016-ban</vt:lpstr>
      <vt:lpstr>Élő állat vágások a hazai vágóhidakon 2017. január-augusztusban</vt:lpstr>
      <vt:lpstr>PowerPoint bemutató</vt:lpstr>
      <vt:lpstr>Magyarország jelenlegi pozíciója a KAP-ban</vt:lpstr>
      <vt:lpstr>PowerPoint bemutató</vt:lpstr>
      <vt:lpstr>Magyarország jelenlegi pozíciója a Többéves Pénzügyi Keretben (MFF) II.</vt:lpstr>
      <vt:lpstr>Vitaanyag az Európai Unió pénzügyeinek jövőjéről I.</vt:lpstr>
      <vt:lpstr>Vitaanyag az Európai Unió pénzügyeinek jövőjéről II.</vt:lpstr>
      <vt:lpstr>A 2020 utáni KAP lehetséges felépítését befolyásoló tényezők</vt:lpstr>
      <vt:lpstr>A KAP jövőjével kapcsolatos előzetes magyar álláspont fő elemei I.</vt:lpstr>
      <vt:lpstr>A KAP jövőjével kapcsolatos előzetes magyar álláspont fő elemei II.</vt:lpstr>
      <vt:lpstr>A reformfolyamat menetrendjének áttekintése</vt:lpstr>
      <vt:lpstr>Köszönöm a megtisztelő figyelmet!</vt:lpstr>
    </vt:vector>
  </TitlesOfParts>
  <Manager>david.fehervari@fm.gov.hu</Manager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</dc:creator>
  <cp:lastModifiedBy>Dr. Laczkó András</cp:lastModifiedBy>
  <cp:revision>1732</cp:revision>
  <cp:lastPrinted>2017-10-16T09:20:54Z</cp:lastPrinted>
  <dcterms:created xsi:type="dcterms:W3CDTF">2010-06-15T13:49:13Z</dcterms:created>
  <dcterms:modified xsi:type="dcterms:W3CDTF">2017-10-17T15:35:13Z</dcterms:modified>
</cp:coreProperties>
</file>