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0"/>
  </p:notesMasterIdLst>
  <p:sldIdLst>
    <p:sldId id="423" r:id="rId2"/>
    <p:sldId id="427" r:id="rId3"/>
    <p:sldId id="478" r:id="rId4"/>
    <p:sldId id="342" r:id="rId5"/>
    <p:sldId id="343" r:id="rId6"/>
    <p:sldId id="344" r:id="rId7"/>
    <p:sldId id="363" r:id="rId8"/>
    <p:sldId id="453" r:id="rId9"/>
    <p:sldId id="486" r:id="rId10"/>
    <p:sldId id="452" r:id="rId11"/>
    <p:sldId id="437" r:id="rId12"/>
    <p:sldId id="364" r:id="rId13"/>
    <p:sldId id="476" r:id="rId14"/>
    <p:sldId id="479" r:id="rId15"/>
    <p:sldId id="480" r:id="rId16"/>
    <p:sldId id="365" r:id="rId17"/>
    <p:sldId id="366" r:id="rId18"/>
    <p:sldId id="367" r:id="rId19"/>
    <p:sldId id="474" r:id="rId20"/>
    <p:sldId id="475" r:id="rId21"/>
    <p:sldId id="368" r:id="rId22"/>
    <p:sldId id="477" r:id="rId23"/>
    <p:sldId id="369" r:id="rId24"/>
    <p:sldId id="370" r:id="rId25"/>
    <p:sldId id="371" r:id="rId26"/>
    <p:sldId id="373" r:id="rId27"/>
    <p:sldId id="378" r:id="rId28"/>
    <p:sldId id="374" r:id="rId29"/>
    <p:sldId id="375" r:id="rId30"/>
    <p:sldId id="481" r:id="rId31"/>
    <p:sldId id="428" r:id="rId32"/>
    <p:sldId id="445" r:id="rId33"/>
    <p:sldId id="406" r:id="rId34"/>
    <p:sldId id="408" r:id="rId35"/>
    <p:sldId id="386" r:id="rId36"/>
    <p:sldId id="387" r:id="rId37"/>
    <p:sldId id="482" r:id="rId38"/>
    <p:sldId id="483" r:id="rId39"/>
    <p:sldId id="484" r:id="rId40"/>
    <p:sldId id="485" r:id="rId41"/>
    <p:sldId id="397" r:id="rId42"/>
    <p:sldId id="425" r:id="rId43"/>
    <p:sldId id="426" r:id="rId44"/>
    <p:sldId id="441" r:id="rId45"/>
    <p:sldId id="448" r:id="rId46"/>
    <p:sldId id="438" r:id="rId47"/>
    <p:sldId id="444" r:id="rId48"/>
    <p:sldId id="422" r:id="rId49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50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95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ACE0424-59DD-4B1F-8C87-900E858EE074}" type="datetimeFigureOut">
              <a:rPr lang="hu-HU"/>
              <a:pPr/>
              <a:t>2019. 02. 20.</a:t>
            </a:fld>
            <a:endParaRPr lang="hu-HU"/>
          </a:p>
        </p:txBody>
      </p:sp>
      <p:sp>
        <p:nvSpPr>
          <p:cNvPr id="1126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126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126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62E9C74-63F2-4C92-80D5-11AB1FF95312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97235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 smtClean="0"/>
          </a:p>
        </p:txBody>
      </p:sp>
      <p:sp>
        <p:nvSpPr>
          <p:cNvPr id="60420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3FBE736-BD74-4753-B6BE-779FE298D7C8}" type="slidenum">
              <a:rPr lang="hu-HU" altLang="hu-HU"/>
              <a:pPr eaLnBrk="1" hangingPunct="1"/>
              <a:t>39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353974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 smtClean="0"/>
          </a:p>
        </p:txBody>
      </p:sp>
      <p:sp>
        <p:nvSpPr>
          <p:cNvPr id="61444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128BF9B-EB00-4E40-B070-55BA0BB81A06}" type="slidenum">
              <a:rPr lang="hu-HU" altLang="hu-HU"/>
              <a:pPr eaLnBrk="1" hangingPunct="1"/>
              <a:t>40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901477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/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9B759-A804-4084-A4C7-D1EDE2030CC4}" type="datetimeFigureOut">
              <a:rPr lang="en-US"/>
              <a:pPr>
                <a:defRPr/>
              </a:pPr>
              <a:t>2/20/2019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F4B26-3C0E-45EC-A74D-2DA7F0FB8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370747"/>
          </a:xfrm>
        </p:spPr>
        <p:txBody>
          <a:bodyPr/>
          <a:lstStyle/>
          <a:p>
            <a:r>
              <a:rPr lang="hu-HU" dirty="0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FADDD-2559-4200-A7FA-688377646902}" type="datetimeFigureOut">
              <a:rPr lang="en-US"/>
              <a:pPr>
                <a:defRPr/>
              </a:pPr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BF79D-31D1-4802-943E-55FE7B813F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0530E-B545-47F5-A15C-16FAA4B8D95B}" type="datetimeFigureOut">
              <a:rPr lang="en-US"/>
              <a:pPr>
                <a:defRPr/>
              </a:pPr>
              <a:t>2/20/2019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55112-EBE5-4467-95C7-C9BEFE6F11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/>
          </p:nvPr>
        </p:nvSpPr>
        <p:spPr>
          <a:xfrm>
            <a:off x="914400" y="609600"/>
            <a:ext cx="10363200" cy="54864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E9707-51A1-45D9-87D6-0A87B6D95C6C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684348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004FC-187A-49EC-8055-94E0705B92ED}" type="datetimeFigureOut">
              <a:rPr lang="en-US"/>
              <a:pPr>
                <a:defRPr/>
              </a:pPr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9FA2B-7815-49F1-917A-FAD878491A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Ctr="0"/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83CCF-52E0-4953-9492-62FACA041F46}" type="datetimeFigureOut">
              <a:rPr lang="en-US"/>
              <a:pPr>
                <a:defRPr/>
              </a:pPr>
              <a:t>2/20/2019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097D4-F628-4992-9363-9C5BD2620A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A457F-5909-4FD7-9163-0BF14E13B456}" type="datetimeFigureOut">
              <a:rPr lang="en-US"/>
              <a:pPr>
                <a:defRPr/>
              </a:pPr>
              <a:t>2/20/2019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7670D-78A2-4119-A282-F061F53D45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154113" y="290512"/>
            <a:ext cx="10058400" cy="1450757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3E7AD-5C5E-4660-945C-55989D1272AF}" type="datetimeFigureOut">
              <a:rPr lang="en-US"/>
              <a:pPr>
                <a:defRPr/>
              </a:pPr>
              <a:t>2/20/2019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4A692-8832-467A-B365-3295D2D9A2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1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2905" y="581025"/>
            <a:ext cx="10058400" cy="979744"/>
          </a:xfrm>
        </p:spPr>
        <p:txBody>
          <a:bodyPr/>
          <a:lstStyle/>
          <a:p>
            <a:r>
              <a:rPr lang="hu-HU" dirty="0" smtClean="0"/>
              <a:t>Mintacím szerkesztése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3877C-4ADE-40C2-8DC3-9D4CD7BAA838}" type="datetimeFigureOut">
              <a:rPr lang="en-US"/>
              <a:pPr>
                <a:defRPr/>
              </a:pPr>
              <a:t>2/20/2019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/>
              <a:t>2017. 03. 09. Budaörs</a:t>
            </a: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0FC61-3D3E-470E-BAAC-D5828F14C6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Rectangle 5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C00ED-61D8-4870-9B70-82CA2F846C06}" type="datetimeFigureOut">
              <a:rPr lang="en-US"/>
              <a:pPr>
                <a:defRPr/>
              </a:pPr>
              <a:t>2/20/2019</a:t>
            </a:fld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4C00E-04AB-4876-B041-451BD94D1F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40513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4040188" y="0"/>
            <a:ext cx="635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/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465138" y="6459538"/>
            <a:ext cx="2619375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C3B1E822-733B-4EF1-9B3E-4BCF26E73AE5}" type="datetimeFigureOut">
              <a:rPr lang="en-US"/>
              <a:pPr>
                <a:defRPr/>
              </a:pPr>
              <a:t>2/20/2019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538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94038E7-DF4E-4F7A-A96E-9E5EA4F5C2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0" y="4914900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tIns="0" bIns="0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rtlCol="0"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hu-HU" noProof="0" smtClean="0"/>
              <a:t>Kép beszúrásához kattintson az ikonra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609E8-9009-4B62-B839-211C4C771DE6}" type="datetimeFigureOut">
              <a:rPr lang="en-US"/>
              <a:pPr>
                <a:defRPr/>
              </a:pPr>
              <a:t>2/20/2019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19624-47E5-4664-8AFE-700D357F2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125"/>
            <a:ext cx="12192000" cy="66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963" y="287338"/>
            <a:ext cx="10058400" cy="8223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hu-HU" dirty="0" smtClean="0"/>
              <a:t>Mintacím szerkesztése</a:t>
            </a:r>
            <a:endParaRPr lang="en-US" dirty="0"/>
          </a:p>
        </p:txBody>
      </p:sp>
      <p:sp>
        <p:nvSpPr>
          <p:cNvPr id="276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963" y="1846263"/>
            <a:ext cx="1005840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6963" y="6459538"/>
            <a:ext cx="2473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46C1CDBA-B70C-4FDB-9969-7AD76C4E4086}" type="datetimeFigureOut">
              <a:rPr lang="en-US"/>
              <a:pPr>
                <a:defRPr/>
              </a:pPr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75" y="6459538"/>
            <a:ext cx="4822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 cap="all" baseline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1238" y="6459538"/>
            <a:ext cx="1311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5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613B8F46-E4AE-4383-9B85-A188467D32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1" name="Kép 5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Kép 6"/>
          <p:cNvPicPr>
            <a:picLocks noChangeAspect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1" r:id="rId3"/>
    <p:sldLayoutId id="2147483658" r:id="rId4"/>
    <p:sldLayoutId id="2147483657" r:id="rId5"/>
    <p:sldLayoutId id="2147483662" r:id="rId6"/>
    <p:sldLayoutId id="2147483663" r:id="rId7"/>
    <p:sldLayoutId id="2147483664" r:id="rId8"/>
    <p:sldLayoutId id="2147483665" r:id="rId9"/>
    <p:sldLayoutId id="2147483656" r:id="rId10"/>
    <p:sldLayoutId id="2147483666" r:id="rId11"/>
    <p:sldLayoutId id="2147483668" r:id="rId12"/>
  </p:sldLayoutIdLst>
  <p:hf sldNum="0"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 kern="1200" spc="-50">
          <a:solidFill>
            <a:srgbClr val="40404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9pPr>
    </p:titleStyle>
    <p:bodyStyle>
      <a:lvl1pPr marL="90488" indent="-90488" algn="l" rtl="0" eaLnBrk="0" fontAlgn="base" hangingPunct="0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itchFamily="34" charset="0"/>
        <a:buChar char=" "/>
        <a:defRPr sz="2000" kern="1200">
          <a:solidFill>
            <a:srgbClr val="404040"/>
          </a:solidFill>
          <a:latin typeface="+mn-lt"/>
          <a:ea typeface="+mn-ea"/>
          <a:cs typeface="+mn-cs"/>
        </a:defRPr>
      </a:lvl1pPr>
      <a:lvl2pPr marL="38258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ern="1200">
          <a:solidFill>
            <a:srgbClr val="404040"/>
          </a:solidFill>
          <a:latin typeface="+mn-lt"/>
          <a:ea typeface="+mn-ea"/>
          <a:cs typeface="+mn-cs"/>
        </a:defRPr>
      </a:lvl2pPr>
      <a:lvl3pPr marL="56673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749300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4pPr>
      <a:lvl5pPr marL="931863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Kép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12188825" cy="173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Kép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209800" y="168747"/>
            <a:ext cx="9514702" cy="824555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hu-HU" sz="2500" b="1" dirty="0" smtClean="0">
                <a:solidFill>
                  <a:schemeClr val="tx1"/>
                </a:solidFill>
              </a:rPr>
              <a:t>Pirkó Béla</a:t>
            </a:r>
            <a:r>
              <a:rPr lang="hu-HU" sz="2500" b="1" baseline="30000" dirty="0" smtClean="0">
                <a:solidFill>
                  <a:schemeClr val="tx1"/>
                </a:solidFill>
              </a:rPr>
              <a:t> </a:t>
            </a:r>
            <a:br>
              <a:rPr lang="hu-HU" sz="2500" b="1" baseline="30000" dirty="0" smtClean="0">
                <a:solidFill>
                  <a:schemeClr val="tx1"/>
                </a:solidFill>
              </a:rPr>
            </a:br>
            <a:r>
              <a:rPr lang="hu-HU" altLang="hu-H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A </a:t>
            </a:r>
            <a:r>
              <a:rPr lang="hu-HU" altLang="hu-H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talajtulajdonságok hatása a tápanyagok </a:t>
            </a:r>
            <a:r>
              <a:rPr lang="hu-HU" altLang="hu-H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hasznosulására</a:t>
            </a:r>
            <a:endParaRPr lang="hu-HU" sz="1800" b="1" dirty="0" smtClean="0">
              <a:solidFill>
                <a:schemeClr val="tx1"/>
              </a:solidFill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833" y="993302"/>
            <a:ext cx="3601686" cy="5408320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8342" y="1770723"/>
            <a:ext cx="5938019" cy="445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05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750" y="920456"/>
            <a:ext cx="10148270" cy="1621576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1170" y="3212623"/>
            <a:ext cx="8512433" cy="2584673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2532888" y="173736"/>
            <a:ext cx="9427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/>
              <a:t>Az eltérő hatóanyag formák átalakulási folyamatai</a:t>
            </a:r>
            <a:endParaRPr lang="hu-HU" sz="2800" dirty="0"/>
          </a:p>
        </p:txBody>
      </p:sp>
      <p:sp>
        <p:nvSpPr>
          <p:cNvPr id="5" name="Szövegdoboz 4"/>
          <p:cNvSpPr txBox="1"/>
          <p:nvPr/>
        </p:nvSpPr>
        <p:spPr>
          <a:xfrm>
            <a:off x="1555556" y="2646495"/>
            <a:ext cx="9427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Az ammónia formájú nitrogén veszteségek lehetséges mértéke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327143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145" y="996696"/>
            <a:ext cx="7967749" cy="4937760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018269" y="996696"/>
            <a:ext cx="742229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dirty="0" smtClean="0"/>
              <a:t>A talaj NH</a:t>
            </a:r>
            <a:r>
              <a:rPr lang="hu-HU" baseline="-25000" dirty="0" smtClean="0"/>
              <a:t>3</a:t>
            </a:r>
            <a:r>
              <a:rPr lang="hu-HU" dirty="0" smtClean="0"/>
              <a:t> tartalma a pH függvényében változik, mivel utóbbi hatással van a ammónium – ammónia átalakulásra</a:t>
            </a:r>
            <a:endParaRPr lang="hu-HU" dirty="0"/>
          </a:p>
        </p:txBody>
      </p:sp>
      <p:sp>
        <p:nvSpPr>
          <p:cNvPr id="4" name="Szövegdoboz 3"/>
          <p:cNvSpPr txBox="1"/>
          <p:nvPr/>
        </p:nvSpPr>
        <p:spPr>
          <a:xfrm>
            <a:off x="1762897" y="4788979"/>
            <a:ext cx="82296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dirty="0" smtClean="0"/>
              <a:t>6,5 pH érték alatt van nem található a talajban ammónia, így nem kell gáz formában távozó nitrogén veszteséggel számolni</a:t>
            </a:r>
          </a:p>
          <a:p>
            <a:r>
              <a:rPr lang="hu-HU" dirty="0" smtClean="0"/>
              <a:t>6,5 pH érték felett növekedésnek indul az ammónia koncentráció, fokozódik a gázformájú nitrogén veszteség </a:t>
            </a:r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2876550" y="104775"/>
            <a:ext cx="8467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pH és az ammónia veszteség közötti összefüggés</a:t>
            </a:r>
            <a:endParaRPr lang="hu-HU" sz="2400" dirty="0"/>
          </a:p>
        </p:txBody>
      </p:sp>
      <p:sp>
        <p:nvSpPr>
          <p:cNvPr id="6" name="Szövegdoboz 5"/>
          <p:cNvSpPr txBox="1"/>
          <p:nvPr/>
        </p:nvSpPr>
        <p:spPr>
          <a:xfrm rot="16200000">
            <a:off x="1763988" y="3107662"/>
            <a:ext cx="222512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sz="1200" dirty="0" smtClean="0"/>
              <a:t>NH4: NH3 előfordulás (%)</a:t>
            </a:r>
            <a:endParaRPr lang="hu-HU" sz="1200" dirty="0"/>
          </a:p>
        </p:txBody>
      </p:sp>
      <p:sp>
        <p:nvSpPr>
          <p:cNvPr id="7" name="Szövegdoboz 6"/>
          <p:cNvSpPr txBox="1"/>
          <p:nvPr/>
        </p:nvSpPr>
        <p:spPr>
          <a:xfrm>
            <a:off x="4579230" y="4511980"/>
            <a:ext cx="388826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sz="1200" dirty="0" smtClean="0"/>
              <a:t>                   			                   talaj pH</a:t>
            </a:r>
            <a:endParaRPr lang="hu-HU" sz="1200" dirty="0"/>
          </a:p>
        </p:txBody>
      </p:sp>
    </p:spTree>
    <p:extLst>
      <p:ext uri="{BB962C8B-B14F-4D97-AF65-F5344CB8AC3E}">
        <p14:creationId xmlns:p14="http://schemas.microsoft.com/office/powerpoint/2010/main" val="30125586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256794" y="1028447"/>
            <a:ext cx="7753350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hu-HU" altLang="hu-HU" sz="2000" b="1" dirty="0">
                <a:latin typeface="Arial" panose="020B0604020202020204" pitchFamily="34" charset="0"/>
              </a:rPr>
              <a:t>2. A talaj kémhatása</a:t>
            </a:r>
            <a:r>
              <a:rPr lang="hu-HU" altLang="hu-HU" sz="2000" dirty="0">
                <a:latin typeface="Arial" panose="020B0604020202020204" pitchFamily="34" charset="0"/>
              </a:rPr>
              <a:t> (savanyú vagy lúgos): a mésztartalom szabályozza</a:t>
            </a:r>
          </a:p>
          <a:p>
            <a:pPr algn="l" eaLnBrk="1" hangingPunct="1"/>
            <a:r>
              <a:rPr lang="hu-HU" altLang="hu-HU" sz="2000" dirty="0">
                <a:latin typeface="Arial" panose="020B0604020202020204" pitchFamily="34" charset="0"/>
              </a:rPr>
              <a:t>	- tápanyagok </a:t>
            </a:r>
            <a:r>
              <a:rPr lang="hu-HU" altLang="hu-HU" sz="2000" dirty="0" smtClean="0">
                <a:latin typeface="Arial" panose="020B0604020202020204" pitchFamily="34" charset="0"/>
              </a:rPr>
              <a:t>felvehetőségének változása</a:t>
            </a:r>
          </a:p>
          <a:p>
            <a:pPr algn="l" eaLnBrk="1" hangingPunct="1"/>
            <a:r>
              <a:rPr lang="hu-HU" altLang="hu-HU" sz="2000" dirty="0">
                <a:latin typeface="Arial" panose="020B0604020202020204" pitchFamily="34" charset="0"/>
              </a:rPr>
              <a:t>	</a:t>
            </a:r>
            <a:r>
              <a:rPr lang="hu-HU" altLang="hu-HU" sz="2000" dirty="0" smtClean="0">
                <a:latin typeface="Arial" panose="020B0604020202020204" pitchFamily="34" charset="0"/>
              </a:rPr>
              <a:t>- </a:t>
            </a:r>
            <a:r>
              <a:rPr lang="hu-HU" altLang="hu-HU" sz="2000" dirty="0" err="1">
                <a:latin typeface="Arial" panose="020B0604020202020204" pitchFamily="34" charset="0"/>
              </a:rPr>
              <a:t>talajbiokémiai</a:t>
            </a:r>
            <a:r>
              <a:rPr lang="hu-HU" altLang="hu-HU" sz="2000" dirty="0">
                <a:latin typeface="Arial" panose="020B0604020202020204" pitchFamily="34" charset="0"/>
              </a:rPr>
              <a:t> küszöbérték 5,</a:t>
            </a:r>
            <a:r>
              <a:rPr lang="hu-HU" altLang="hu-HU" sz="2000" dirty="0" err="1">
                <a:latin typeface="Arial" panose="020B0604020202020204" pitchFamily="34" charset="0"/>
              </a:rPr>
              <a:t>5</a:t>
            </a:r>
            <a:r>
              <a:rPr lang="hu-HU" altLang="hu-HU" sz="2000" dirty="0">
                <a:latin typeface="Arial" panose="020B0604020202020204" pitchFamily="34" charset="0"/>
              </a:rPr>
              <a:t> pH körüli</a:t>
            </a:r>
          </a:p>
          <a:p>
            <a:pPr algn="l" eaLnBrk="1" hangingPunct="1"/>
            <a:endParaRPr lang="hu-HU" altLang="hu-HU" sz="2000" dirty="0" smtClean="0">
              <a:latin typeface="Arial" panose="020B0604020202020204" pitchFamily="34" charset="0"/>
            </a:endParaRPr>
          </a:p>
          <a:p>
            <a:pPr algn="l" eaLnBrk="1" hangingPunct="1"/>
            <a:r>
              <a:rPr lang="hu-HU" altLang="hu-HU" sz="2000" dirty="0" smtClean="0">
                <a:latin typeface="Arial" panose="020B0604020202020204" pitchFamily="34" charset="0"/>
              </a:rPr>
              <a:t>A savanyúság káros hatásai:</a:t>
            </a:r>
            <a:endParaRPr lang="hu-HU" altLang="hu-HU" sz="2000" dirty="0" smtClean="0">
              <a:latin typeface="Arial" panose="020B0604020202020204" pitchFamily="34" charset="0"/>
            </a:endParaRPr>
          </a:p>
          <a:p>
            <a:pPr algn="l" eaLnBrk="1" hangingPunct="1"/>
            <a:r>
              <a:rPr lang="hu-HU" altLang="hu-HU" sz="2000" dirty="0">
                <a:latin typeface="Arial" panose="020B0604020202020204" pitchFamily="34" charset="0"/>
              </a:rPr>
              <a:t>	- </a:t>
            </a:r>
            <a:r>
              <a:rPr lang="hu-HU" altLang="hu-HU" sz="2000" dirty="0" smtClean="0">
                <a:latin typeface="Arial" panose="020B0604020202020204" pitchFamily="34" charset="0"/>
              </a:rPr>
              <a:t>tömődött talajszerkezet, kedvezőtlen víz és</a:t>
            </a:r>
          </a:p>
          <a:p>
            <a:pPr algn="l" eaLnBrk="1" hangingPunct="1"/>
            <a:r>
              <a:rPr lang="hu-HU" altLang="hu-HU" sz="2000" dirty="0">
                <a:latin typeface="Arial" panose="020B0604020202020204" pitchFamily="34" charset="0"/>
              </a:rPr>
              <a:t>	</a:t>
            </a:r>
            <a:r>
              <a:rPr lang="hu-HU" altLang="hu-HU" sz="2000" dirty="0" smtClean="0">
                <a:latin typeface="Arial" panose="020B0604020202020204" pitchFamily="34" charset="0"/>
              </a:rPr>
              <a:t>   levegőgazdálkodás</a:t>
            </a:r>
            <a:endParaRPr lang="hu-HU" altLang="hu-HU" sz="2000" dirty="0" smtClean="0">
              <a:latin typeface="Arial" panose="020B0604020202020204" pitchFamily="34" charset="0"/>
            </a:endParaRPr>
          </a:p>
          <a:p>
            <a:pPr algn="l" eaLnBrk="1" hangingPunct="1"/>
            <a:r>
              <a:rPr lang="hu-HU" altLang="hu-HU" sz="2000" dirty="0">
                <a:latin typeface="Arial" panose="020B0604020202020204" pitchFamily="34" charset="0"/>
              </a:rPr>
              <a:t>	</a:t>
            </a:r>
            <a:r>
              <a:rPr lang="hu-HU" altLang="hu-HU" sz="2000" dirty="0" smtClean="0">
                <a:latin typeface="Arial" panose="020B0604020202020204" pitchFamily="34" charset="0"/>
              </a:rPr>
              <a:t>- növekvő </a:t>
            </a:r>
            <a:r>
              <a:rPr lang="hu-HU" altLang="hu-HU" sz="2000" dirty="0" err="1" smtClean="0">
                <a:latin typeface="Arial" panose="020B0604020202020204" pitchFamily="34" charset="0"/>
              </a:rPr>
              <a:t>Fe</a:t>
            </a:r>
            <a:r>
              <a:rPr lang="hu-HU" altLang="hu-HU" sz="2000" dirty="0">
                <a:latin typeface="Arial" panose="020B0604020202020204" pitchFamily="34" charset="0"/>
              </a:rPr>
              <a:t>, </a:t>
            </a:r>
            <a:r>
              <a:rPr lang="hu-HU" altLang="hu-HU" sz="2000" dirty="0" err="1">
                <a:latin typeface="Arial" panose="020B0604020202020204" pitchFamily="34" charset="0"/>
              </a:rPr>
              <a:t>Al</a:t>
            </a:r>
            <a:r>
              <a:rPr lang="hu-HU" altLang="hu-HU" sz="2000" dirty="0">
                <a:latin typeface="Arial" panose="020B0604020202020204" pitchFamily="34" charset="0"/>
              </a:rPr>
              <a:t> </a:t>
            </a:r>
            <a:r>
              <a:rPr lang="hu-HU" altLang="hu-HU" sz="2000" dirty="0" smtClean="0">
                <a:latin typeface="Arial" panose="020B0604020202020204" pitchFamily="34" charset="0"/>
              </a:rPr>
              <a:t>toxicitás</a:t>
            </a:r>
          </a:p>
          <a:p>
            <a:pPr algn="l" eaLnBrk="1" hangingPunct="1"/>
            <a:r>
              <a:rPr lang="hu-HU" altLang="hu-HU" sz="2000" dirty="0" smtClean="0">
                <a:latin typeface="Arial" panose="020B0604020202020204" pitchFamily="34" charset="0"/>
              </a:rPr>
              <a:t>	- csökkenő biológiai aktivitás</a:t>
            </a:r>
            <a:endParaRPr lang="hu-HU" altLang="hu-HU" sz="2000" dirty="0">
              <a:latin typeface="Arial" panose="020B0604020202020204" pitchFamily="34" charset="0"/>
            </a:endParaRPr>
          </a:p>
          <a:p>
            <a:pPr algn="l" eaLnBrk="1" hangingPunct="1"/>
            <a:endParaRPr lang="hu-HU" altLang="hu-HU" sz="2000" dirty="0">
              <a:latin typeface="Arial" panose="020B0604020202020204" pitchFamily="34" charset="0"/>
            </a:endParaRPr>
          </a:p>
          <a:p>
            <a:pPr algn="l" eaLnBrk="1" hangingPunct="1"/>
            <a:endParaRPr lang="hu-HU" altLang="hu-HU" sz="2000" dirty="0">
              <a:latin typeface="Arial" panose="020B0604020202020204" pitchFamily="34" charset="0"/>
            </a:endParaRPr>
          </a:p>
        </p:txBody>
      </p:sp>
      <p:pic>
        <p:nvPicPr>
          <p:cNvPr id="39941" name="Picture 5" descr="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673" y="1543876"/>
            <a:ext cx="5346394" cy="4393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117124" y="64935"/>
            <a:ext cx="932523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000" b="1" dirty="0" smtClean="0">
                <a:latin typeface="Arial" panose="020B0604020202020204" pitchFamily="34" charset="0"/>
              </a:rPr>
              <a:t>A tápanyagok </a:t>
            </a:r>
            <a:r>
              <a:rPr lang="hu-HU" altLang="hu-HU" sz="2000" b="1" dirty="0">
                <a:latin typeface="Arial" panose="020B0604020202020204" pitchFamily="34" charset="0"/>
              </a:rPr>
              <a:t>felvehetőségét, hasznosítását befolyásoló tényezők</a:t>
            </a:r>
          </a:p>
        </p:txBody>
      </p:sp>
    </p:spTree>
    <p:extLst>
      <p:ext uri="{BB962C8B-B14F-4D97-AF65-F5344CB8AC3E}">
        <p14:creationId xmlns:p14="http://schemas.microsoft.com/office/powerpoint/2010/main" val="41267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3340" y="640785"/>
            <a:ext cx="9376203" cy="5705181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3540" y="4720410"/>
            <a:ext cx="2733675" cy="1552575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2710249" y="82378"/>
            <a:ext cx="8377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nyugat-magyarországi talajok pH értéke</a:t>
            </a:r>
            <a:endParaRPr lang="hu-HU" sz="2400" dirty="0"/>
          </a:p>
        </p:txBody>
      </p:sp>
      <p:sp>
        <p:nvSpPr>
          <p:cNvPr id="6" name="Szövegdoboz 5"/>
          <p:cNvSpPr txBox="1"/>
          <p:nvPr/>
        </p:nvSpPr>
        <p:spPr>
          <a:xfrm>
            <a:off x="79589" y="5619430"/>
            <a:ext cx="1304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/>
              <a:t>Forrás</a:t>
            </a:r>
            <a:r>
              <a:rPr lang="hu-HU" sz="1000" dirty="0" smtClean="0"/>
              <a:t>:</a:t>
            </a:r>
          </a:p>
          <a:p>
            <a:r>
              <a:rPr lang="hu-HU" sz="1000" dirty="0" smtClean="0"/>
              <a:t> </a:t>
            </a:r>
            <a:r>
              <a:rPr lang="hu-HU" sz="1000" dirty="0"/>
              <a:t>http://dosoremi.hu/</a:t>
            </a:r>
          </a:p>
        </p:txBody>
      </p:sp>
    </p:spTree>
    <p:extLst>
      <p:ext uri="{BB962C8B-B14F-4D97-AF65-F5344CB8AC3E}">
        <p14:creationId xmlns:p14="http://schemas.microsoft.com/office/powerpoint/2010/main" val="3159705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4333103" y="0"/>
            <a:ext cx="5717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Meszező anyagokkal végzett talajjavítás</a:t>
            </a:r>
            <a:endParaRPr lang="hu-HU" sz="2400" dirty="0"/>
          </a:p>
        </p:txBody>
      </p:sp>
      <p:sp>
        <p:nvSpPr>
          <p:cNvPr id="3" name="Téglalap 2"/>
          <p:cNvSpPr/>
          <p:nvPr/>
        </p:nvSpPr>
        <p:spPr>
          <a:xfrm>
            <a:off x="239690" y="994910"/>
            <a:ext cx="53432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000" b="1" i="1" dirty="0"/>
              <a:t>A meszezés hatása a talaj </a:t>
            </a:r>
            <a:r>
              <a:rPr lang="hu-HU" sz="2000" b="1" i="1" dirty="0" smtClean="0"/>
              <a:t>tulajdonságaira.</a:t>
            </a:r>
          </a:p>
          <a:p>
            <a:r>
              <a:rPr lang="hu-HU" sz="2000" b="1" i="1" dirty="0" smtClean="0"/>
              <a:t> </a:t>
            </a:r>
            <a:endParaRPr lang="hu-HU" sz="2000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77434" y="1818089"/>
            <a:ext cx="10039928" cy="409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csökken a talaj aktuális és potenciális savanyúsága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csökken az oldatban lévő Al</a:t>
            </a:r>
            <a:r>
              <a:rPr kumimoji="0" lang="hu-HU" altLang="hu-HU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3+ </a:t>
            </a: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és Mn</a:t>
            </a:r>
            <a:r>
              <a:rPr kumimoji="0" lang="hu-HU" altLang="hu-HU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2+ </a:t>
            </a: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mennyisége (toxikus hatásuk megszűnik),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ugyanakkor csökken a legtöbb mikroelem (pl. B, </a:t>
            </a:r>
            <a:r>
              <a:rPr kumimoji="0" lang="hu-HU" altLang="hu-H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Cu</a:t>
            </a: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</a:t>
            </a:r>
            <a:r>
              <a:rPr kumimoji="0" lang="hu-HU" altLang="hu-H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Zn</a:t>
            </a: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 felvehetősége is.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nő az adszorbeált </a:t>
            </a:r>
            <a:r>
              <a:rPr kumimoji="0" lang="hu-HU" altLang="hu-H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Ca-ionok</a:t>
            </a: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részaránya, azaz </a:t>
            </a:r>
            <a:r>
              <a:rPr kumimoji="0" lang="hu-HU" altLang="hu-H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csökken a talaj </a:t>
            </a:r>
            <a:r>
              <a:rPr kumimoji="0" lang="hu-HU" altLang="hu-HU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telítetlensége</a:t>
            </a:r>
            <a:r>
              <a:rPr kumimoji="0" lang="hu-HU" altLang="hu-H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000" i="1" dirty="0"/>
              <a:t>javul a talaj szerkezete, </a:t>
            </a:r>
            <a:r>
              <a:rPr lang="hu-HU" sz="2000" dirty="0"/>
              <a:t>levegő- és vízgazdálkodása,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000" dirty="0"/>
              <a:t>jobb lesz a </a:t>
            </a:r>
            <a:r>
              <a:rPr lang="hu-HU" sz="2000" i="1" dirty="0"/>
              <a:t>szerves anyag minősége</a:t>
            </a:r>
            <a:r>
              <a:rPr lang="hu-HU" sz="2000" dirty="0"/>
              <a:t>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000" i="1" dirty="0"/>
              <a:t>csökken </a:t>
            </a:r>
            <a:r>
              <a:rPr lang="hu-HU" sz="2000" dirty="0"/>
              <a:t>a talaj </a:t>
            </a:r>
            <a:r>
              <a:rPr lang="hu-HU" sz="2000" i="1" dirty="0"/>
              <a:t>cserepesedési hajlama </a:t>
            </a:r>
            <a:r>
              <a:rPr lang="hu-HU" sz="2000" dirty="0"/>
              <a:t>és a </a:t>
            </a:r>
            <a:r>
              <a:rPr lang="hu-HU" sz="2000" dirty="0" err="1"/>
              <a:t>művelőeszközökkel</a:t>
            </a:r>
            <a:r>
              <a:rPr lang="hu-HU" sz="2000" dirty="0"/>
              <a:t> szembeni ellenállása,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000" dirty="0" smtClean="0"/>
              <a:t>nő </a:t>
            </a:r>
            <a:r>
              <a:rPr lang="hu-HU" sz="2000" dirty="0"/>
              <a:t>a mikroorganizmusok mennyisége, s </a:t>
            </a:r>
            <a:r>
              <a:rPr lang="hu-HU" sz="2000" i="1" dirty="0"/>
              <a:t>élénkebb lesz a talajélet.</a:t>
            </a:r>
            <a:endParaRPr lang="hu-HU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hu-HU" sz="2000" dirty="0" smtClean="0"/>
              <a:t>összhatásként </a:t>
            </a:r>
            <a:r>
              <a:rPr lang="hu-HU" sz="2000" dirty="0"/>
              <a:t>megváltozik a talaj tápanyagforgalma: </a:t>
            </a:r>
            <a:r>
              <a:rPr lang="hu-HU" sz="2000" i="1" dirty="0"/>
              <a:t>intenzívebbé válik a nitrifikáció</a:t>
            </a:r>
            <a:r>
              <a:rPr lang="hu-HU" sz="2000" i="1" dirty="0" smtClean="0"/>
              <a:t>,</a:t>
            </a:r>
          </a:p>
          <a:p>
            <a:r>
              <a:rPr lang="hu-HU" sz="2000" i="1" dirty="0" smtClean="0"/>
              <a:t> </a:t>
            </a:r>
            <a:r>
              <a:rPr lang="hu-HU" sz="2000" dirty="0"/>
              <a:t>fokozódik a tápanyagok feltáródása, és </a:t>
            </a:r>
            <a:r>
              <a:rPr lang="hu-HU" sz="2000" i="1" dirty="0"/>
              <a:t>jobb lesz a </a:t>
            </a:r>
            <a:r>
              <a:rPr lang="hu-HU" sz="2000" i="1" dirty="0" smtClean="0"/>
              <a:t>műtrágya-hasznosulás</a:t>
            </a:r>
          </a:p>
          <a:p>
            <a:endParaRPr kumimoji="0" lang="hu-HU" altLang="hu-HU" sz="2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r>
              <a:rPr lang="hu-HU" altLang="hu-HU" sz="2000" i="1" dirty="0" smtClean="0">
                <a:latin typeface="Arial" panose="020B0604020202020204" pitchFamily="34" charset="0"/>
              </a:rPr>
              <a:t>Dózisa:  2-8 t/ha</a:t>
            </a:r>
          </a:p>
          <a:p>
            <a:r>
              <a:rPr kumimoji="0" lang="hu-HU" altLang="hu-H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Tartamhatása:</a:t>
            </a:r>
            <a:r>
              <a:rPr kumimoji="0" lang="hu-HU" altLang="hu-HU" sz="2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6-10 év</a:t>
            </a:r>
            <a:endParaRPr kumimoji="0" lang="hu-HU" altLang="hu-H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9797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950208" y="0"/>
            <a:ext cx="76117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Fenntartó meszezés (mésztrágyázás)</a:t>
            </a:r>
            <a:endParaRPr lang="hu-HU" sz="24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777240" y="1197864"/>
            <a:ext cx="86410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 2 t/ha alatti dózisú meszezést mésztrágyázásnak nevezzük	</a:t>
            </a:r>
          </a:p>
          <a:p>
            <a:endParaRPr lang="hu-HU" dirty="0"/>
          </a:p>
          <a:p>
            <a:r>
              <a:rPr lang="hu-HU" dirty="0" smtClean="0"/>
              <a:t>Célja a nagy mértékű talajsavanyúság kialakulásának megelőzése, a </a:t>
            </a:r>
            <a:r>
              <a:rPr lang="hu-HU" dirty="0" err="1" smtClean="0"/>
              <a:t>Ca</a:t>
            </a:r>
            <a:r>
              <a:rPr lang="hu-HU" dirty="0" smtClean="0"/>
              <a:t> hiány csökkentése</a:t>
            </a:r>
          </a:p>
          <a:p>
            <a:endParaRPr lang="hu-HU" dirty="0" smtClean="0"/>
          </a:p>
          <a:p>
            <a:r>
              <a:rPr lang="hu-HU" dirty="0"/>
              <a:t>A nagyobb műtrágyaadagok valamennyi </a:t>
            </a:r>
            <a:r>
              <a:rPr lang="hu-HU" dirty="0" err="1"/>
              <a:t>karbonátmentes</a:t>
            </a:r>
            <a:r>
              <a:rPr lang="hu-HU" dirty="0"/>
              <a:t> talajon szükségessé teszik a műtrágyák savanyító hatásának ellensúlyozását mésztrágyázással.</a:t>
            </a:r>
            <a:endParaRPr lang="hu-HU" dirty="0" smtClean="0"/>
          </a:p>
          <a:p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777240" y="3246780"/>
            <a:ext cx="95463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>
                <a:latin typeface="Arial" panose="020B0604020202020204" pitchFamily="34" charset="0"/>
              </a:rPr>
              <a:t> A javítóanyag mennyiségének kiszámítása tapasztalati képlet alapján történik, a talaj </a:t>
            </a:r>
            <a:r>
              <a:rPr lang="hu-HU" dirty="0" err="1">
                <a:latin typeface="Arial" panose="020B0604020202020204" pitchFamily="34" charset="0"/>
              </a:rPr>
              <a:t>hidrolitos</a:t>
            </a:r>
            <a:r>
              <a:rPr lang="hu-HU" dirty="0">
                <a:latin typeface="Arial" panose="020B0604020202020204" pitchFamily="34" charset="0"/>
              </a:rPr>
              <a:t> </a:t>
            </a:r>
            <a:r>
              <a:rPr lang="hu-HU" dirty="0" err="1">
                <a:latin typeface="Arial" panose="020B0604020202020204" pitchFamily="34" charset="0"/>
              </a:rPr>
              <a:t>aciditása</a:t>
            </a:r>
            <a:r>
              <a:rPr lang="hu-HU" dirty="0">
                <a:latin typeface="Arial" panose="020B0604020202020204" pitchFamily="34" charset="0"/>
              </a:rPr>
              <a:t> és Arany-féle kötöttségi száma alapján </a:t>
            </a:r>
          </a:p>
          <a:p>
            <a:endParaRPr lang="hu-HU" dirty="0" smtClean="0">
              <a:latin typeface="Arial" panose="020B0604020202020204" pitchFamily="34" charset="0"/>
            </a:endParaRPr>
          </a:p>
          <a:p>
            <a:r>
              <a:rPr lang="hu-HU" dirty="0" smtClean="0">
                <a:latin typeface="Arial" panose="020B0604020202020204" pitchFamily="34" charset="0"/>
              </a:rPr>
              <a:t>CaCO</a:t>
            </a:r>
            <a:r>
              <a:rPr lang="hu-HU" baseline="-25000" dirty="0" smtClean="0">
                <a:latin typeface="Arial" panose="020B0604020202020204" pitchFamily="34" charset="0"/>
              </a:rPr>
              <a:t>3</a:t>
            </a:r>
            <a:r>
              <a:rPr lang="hu-HU" dirty="0" smtClean="0">
                <a:latin typeface="Arial" panose="020B0604020202020204" pitchFamily="34" charset="0"/>
              </a:rPr>
              <a:t>t/ha </a:t>
            </a:r>
            <a:r>
              <a:rPr lang="hu-HU" dirty="0">
                <a:latin typeface="Arial" panose="020B0604020202020204" pitchFamily="34" charset="0"/>
              </a:rPr>
              <a:t>= y</a:t>
            </a:r>
            <a:r>
              <a:rPr lang="hu-HU" baseline="-25000" dirty="0">
                <a:latin typeface="Arial" panose="020B0604020202020204" pitchFamily="34" charset="0"/>
              </a:rPr>
              <a:t>1</a:t>
            </a:r>
            <a:r>
              <a:rPr lang="hu-HU" dirty="0">
                <a:latin typeface="Arial" panose="020B0604020202020204" pitchFamily="34" charset="0"/>
              </a:rPr>
              <a:t>* 0,1 </a:t>
            </a:r>
            <a:r>
              <a:rPr lang="hu-HU" dirty="0" smtClean="0">
                <a:latin typeface="Arial" panose="020B0604020202020204" pitchFamily="34" charset="0"/>
              </a:rPr>
              <a:t>KA*1,73</a:t>
            </a:r>
          </a:p>
          <a:p>
            <a:endParaRPr lang="hu-HU" dirty="0" smtClean="0">
              <a:latin typeface="Arial" panose="020B0604020202020204" pitchFamily="34" charset="0"/>
            </a:endParaRPr>
          </a:p>
          <a:p>
            <a:r>
              <a:rPr lang="hu-HU" dirty="0" smtClean="0">
                <a:latin typeface="Arial" panose="020B0604020202020204" pitchFamily="34" charset="0"/>
              </a:rPr>
              <a:t>y</a:t>
            </a:r>
            <a:r>
              <a:rPr lang="hu-HU" baseline="-25000" dirty="0" smtClean="0">
                <a:latin typeface="Arial" panose="020B0604020202020204" pitchFamily="34" charset="0"/>
              </a:rPr>
              <a:t>1</a:t>
            </a:r>
            <a:r>
              <a:rPr lang="hu-HU" dirty="0">
                <a:latin typeface="Arial" panose="020B0604020202020204" pitchFamily="34" charset="0"/>
              </a:rPr>
              <a:t>= </a:t>
            </a:r>
            <a:r>
              <a:rPr lang="hu-HU" dirty="0" err="1">
                <a:latin typeface="Arial" panose="020B0604020202020204" pitchFamily="34" charset="0"/>
              </a:rPr>
              <a:t>hidrolitos</a:t>
            </a:r>
            <a:r>
              <a:rPr lang="hu-HU" dirty="0">
                <a:latin typeface="Arial" panose="020B0604020202020204" pitchFamily="34" charset="0"/>
              </a:rPr>
              <a:t> </a:t>
            </a:r>
            <a:r>
              <a:rPr lang="hu-HU" dirty="0" err="1" smtClean="0">
                <a:latin typeface="Arial" panose="020B0604020202020204" pitchFamily="34" charset="0"/>
              </a:rPr>
              <a:t>aciditás</a:t>
            </a:r>
            <a:endParaRPr lang="hu-HU" dirty="0" smtClean="0">
              <a:latin typeface="Arial" panose="020B0604020202020204" pitchFamily="34" charset="0"/>
            </a:endParaRPr>
          </a:p>
          <a:p>
            <a:r>
              <a:rPr lang="hu-HU" dirty="0" smtClean="0">
                <a:latin typeface="Arial" panose="020B0604020202020204" pitchFamily="34" charset="0"/>
              </a:rPr>
              <a:t>KA </a:t>
            </a:r>
            <a:r>
              <a:rPr lang="hu-HU" dirty="0">
                <a:latin typeface="Arial" panose="020B0604020202020204" pitchFamily="34" charset="0"/>
              </a:rPr>
              <a:t>= Arany-féle kötöttségi </a:t>
            </a:r>
            <a:r>
              <a:rPr lang="hu-HU" dirty="0" smtClean="0">
                <a:latin typeface="Arial" panose="020B0604020202020204" pitchFamily="34" charset="0"/>
              </a:rPr>
              <a:t>szám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8686339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Text Box 2"/>
          <p:cNvSpPr txBox="1">
            <a:spLocks noChangeArrowheads="1"/>
          </p:cNvSpPr>
          <p:nvPr/>
        </p:nvSpPr>
        <p:spPr bwMode="auto">
          <a:xfrm>
            <a:off x="229363" y="877825"/>
            <a:ext cx="8353425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«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Clr>
                <a:schemeClr val="tx2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spcBef>
                <a:spcPct val="20000"/>
              </a:spcBef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2000" b="1" dirty="0"/>
              <a:t>		</a:t>
            </a:r>
            <a:endParaRPr lang="hu-HU" altLang="hu-HU" sz="2000" dirty="0"/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2000" b="1" dirty="0"/>
              <a:t>3</a:t>
            </a:r>
            <a:r>
              <a:rPr lang="hu-HU" altLang="hu-HU" sz="2000" dirty="0"/>
              <a:t>. </a:t>
            </a:r>
            <a:r>
              <a:rPr lang="hu-HU" altLang="hu-HU" sz="2000" b="1" dirty="0"/>
              <a:t>Hőmérséklet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Magasabb hőmérséklet általában </a:t>
            </a:r>
            <a:endParaRPr lang="hu-HU" altLang="hu-HU" sz="2000" dirty="0" smtClean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 smtClean="0"/>
              <a:t>       nagyobb </a:t>
            </a:r>
            <a:r>
              <a:rPr lang="hu-HU" altLang="hu-HU" sz="2000" dirty="0"/>
              <a:t>tápanyagfelvétel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Szabályozza a talaj-biokémiai </a:t>
            </a:r>
            <a:r>
              <a:rPr lang="hu-HU" altLang="hu-HU" sz="2000" dirty="0" smtClean="0"/>
              <a:t>folyamatokat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 </a:t>
            </a:r>
            <a:r>
              <a:rPr lang="hu-HU" altLang="hu-HU" sz="2000" dirty="0" smtClean="0"/>
              <a:t>      </a:t>
            </a:r>
            <a:r>
              <a:rPr lang="hu-HU" altLang="hu-HU" sz="2000" dirty="0"/>
              <a:t>és baktérium tevékenységét</a:t>
            </a:r>
          </a:p>
        </p:txBody>
      </p:sp>
      <p:pic>
        <p:nvPicPr>
          <p:cNvPr id="79877" name="Picture 5" descr="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845" y="1228408"/>
            <a:ext cx="5256212" cy="502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zövegdoboz 1"/>
          <p:cNvSpPr txBox="1"/>
          <p:nvPr/>
        </p:nvSpPr>
        <p:spPr>
          <a:xfrm>
            <a:off x="6239706" y="1211195"/>
            <a:ext cx="5198076" cy="12722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hu-HU" dirty="0"/>
          </a:p>
        </p:txBody>
      </p:sp>
      <p:sp>
        <p:nvSpPr>
          <p:cNvPr id="3" name="Szövegdoboz 2"/>
          <p:cNvSpPr txBox="1"/>
          <p:nvPr/>
        </p:nvSpPr>
        <p:spPr>
          <a:xfrm>
            <a:off x="3945925" y="68116"/>
            <a:ext cx="6804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makrotápelemek relatív felvehetősége</a:t>
            </a:r>
            <a:endParaRPr lang="hu-HU" sz="2400" dirty="0"/>
          </a:p>
        </p:txBody>
      </p:sp>
      <p:sp>
        <p:nvSpPr>
          <p:cNvPr id="4" name="Szövegdoboz 3"/>
          <p:cNvSpPr txBox="1"/>
          <p:nvPr/>
        </p:nvSpPr>
        <p:spPr>
          <a:xfrm>
            <a:off x="10651524" y="5989648"/>
            <a:ext cx="12516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dirty="0" smtClean="0"/>
              <a:t>Forrás: </a:t>
            </a:r>
            <a:r>
              <a:rPr lang="hu-HU" sz="1100" dirty="0" err="1" smtClean="0"/>
              <a:t>Kemira</a:t>
            </a:r>
            <a:endParaRPr lang="hu-HU" sz="1100" dirty="0"/>
          </a:p>
        </p:txBody>
      </p:sp>
    </p:spTree>
    <p:extLst>
      <p:ext uri="{BB962C8B-B14F-4D97-AF65-F5344CB8AC3E}">
        <p14:creationId xmlns:p14="http://schemas.microsoft.com/office/powerpoint/2010/main" val="14500453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00" name="Picture 4" descr="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340" y="1324610"/>
            <a:ext cx="5715000" cy="494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zövegdoboz 2"/>
          <p:cNvSpPr txBox="1"/>
          <p:nvPr/>
        </p:nvSpPr>
        <p:spPr>
          <a:xfrm>
            <a:off x="3945925" y="68116"/>
            <a:ext cx="6804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</a:t>
            </a:r>
            <a:r>
              <a:rPr lang="hu-HU" sz="2400" dirty="0" smtClean="0"/>
              <a:t>foszfor relatív </a:t>
            </a:r>
            <a:r>
              <a:rPr lang="hu-HU" sz="2400" dirty="0" smtClean="0"/>
              <a:t>felvehetősége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28254096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630936" y="658369"/>
            <a:ext cx="11055096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«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Clr>
                <a:schemeClr val="tx2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spcBef>
                <a:spcPct val="20000"/>
              </a:spcBef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1800" b="1" dirty="0"/>
              <a:t>4. Nedvességtartalom</a:t>
            </a:r>
            <a:r>
              <a:rPr lang="hu-HU" altLang="hu-HU" sz="1800" dirty="0"/>
              <a:t> (befolyásolja a tápanyag koncentrációt)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1800" dirty="0"/>
              <a:t>	Növényi gyökerek csak bizonyos tápanyag-koncentráció határok között képesek hasznosítani a tápanyagokat.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1800" dirty="0"/>
              <a:t>	Túl magas koncentráció – mérgezési tünetek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1800" dirty="0"/>
              <a:t>	Toxikus határ – függ a növény fajától, fajtájától, fejlettségi állapotától, </a:t>
            </a:r>
            <a:r>
              <a:rPr lang="hu-HU" altLang="hu-HU" sz="1800" dirty="0" err="1"/>
              <a:t>fenofázisától</a:t>
            </a:r>
            <a:r>
              <a:rPr lang="hu-HU" altLang="hu-HU" sz="1800" dirty="0"/>
              <a:t>, gyökeresedési viszonyaitól.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1800" dirty="0"/>
              <a:t>	Nedvesség befolyásolja a mikroorganizmusok tevékenységét.</a:t>
            </a:r>
            <a:endParaRPr lang="hu-HU" altLang="hu-HU" sz="1800" b="1" dirty="0"/>
          </a:p>
          <a:p>
            <a:pPr eaLnBrk="1" hangingPunct="1">
              <a:spcBef>
                <a:spcPct val="50000"/>
              </a:spcBef>
              <a:buClrTx/>
              <a:buSzTx/>
              <a:buFontTx/>
              <a:buAutoNum type="arabicPeriod" startAt="5"/>
            </a:pPr>
            <a:r>
              <a:rPr lang="hu-HU" altLang="hu-HU" sz="1800" b="1" dirty="0"/>
              <a:t>Talaj adszorpciója, kemoszorpciója, kolloidok szerepe a tápanyag megkötődésben és tápanyag mozgásban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talajkolloid csoportosítása: humusz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				 agyagásványok mennyisége, minősége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				 vasoxid-kolloidok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</a:t>
            </a:r>
            <a:r>
              <a:rPr lang="hu-HU" altLang="hu-HU" sz="1800" u="sng" dirty="0"/>
              <a:t>adszorpció</a:t>
            </a:r>
            <a:r>
              <a:rPr lang="hu-HU" altLang="hu-HU" sz="1800" dirty="0"/>
              <a:t> = kolloidok felületén történő megkötődés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A megkötődés lehet: - reverzibilis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			    - irreverzibilis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			    - kevés talajkolloid (gyenge megkötődés)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			    - sok talajkolloid (nagyobb megkötődés)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</a:t>
            </a:r>
            <a:r>
              <a:rPr lang="hu-HU" altLang="hu-HU" sz="1800" u="sng" dirty="0"/>
              <a:t>kemoszorpció</a:t>
            </a:r>
            <a:r>
              <a:rPr lang="hu-HU" altLang="hu-HU" sz="1800" dirty="0"/>
              <a:t> = tápanyagok pl. műtrágyában lévő, a talajban lévő tápelemmel (pl. kedvezőtlen pH esetén) rosszul oldódó vagy oldhatatlan vegyületet alkot: Al</a:t>
            </a:r>
            <a:r>
              <a:rPr lang="hu-HU" altLang="hu-HU" sz="1800" baseline="-25000" dirty="0"/>
              <a:t>2</a:t>
            </a:r>
            <a:r>
              <a:rPr lang="hu-HU" altLang="hu-HU" sz="1800" dirty="0"/>
              <a:t>(PO</a:t>
            </a:r>
            <a:r>
              <a:rPr lang="hu-HU" altLang="hu-HU" sz="1800" baseline="-25000" dirty="0"/>
              <a:t>4</a:t>
            </a:r>
            <a:r>
              <a:rPr lang="hu-HU" altLang="hu-HU" sz="1800" dirty="0"/>
              <a:t>)</a:t>
            </a:r>
            <a:r>
              <a:rPr lang="hu-HU" altLang="hu-HU" sz="1800" baseline="-25000" dirty="0"/>
              <a:t>3</a:t>
            </a:r>
            <a:r>
              <a:rPr lang="hu-HU" altLang="hu-HU" sz="1800" dirty="0"/>
              <a:t>, Fe</a:t>
            </a:r>
            <a:r>
              <a:rPr lang="hu-HU" altLang="hu-HU" sz="1800" baseline="-25000" dirty="0"/>
              <a:t>2</a:t>
            </a:r>
            <a:r>
              <a:rPr lang="hu-HU" altLang="hu-HU" sz="1800" dirty="0"/>
              <a:t>(PO</a:t>
            </a:r>
            <a:r>
              <a:rPr lang="hu-HU" altLang="hu-HU" sz="1800" baseline="-25000" dirty="0"/>
              <a:t>4</a:t>
            </a:r>
            <a:r>
              <a:rPr lang="hu-HU" altLang="hu-HU" sz="1800" dirty="0"/>
              <a:t>)</a:t>
            </a:r>
            <a:r>
              <a:rPr lang="hu-HU" altLang="hu-HU" sz="1800" baseline="-25000" dirty="0"/>
              <a:t>3</a:t>
            </a:r>
            <a:r>
              <a:rPr lang="hu-HU" altLang="hu-HU" sz="1800" dirty="0"/>
              <a:t>, </a:t>
            </a:r>
            <a:r>
              <a:rPr lang="hu-HU" altLang="hu-HU" sz="1800" dirty="0" err="1"/>
              <a:t>Ca</a:t>
            </a:r>
            <a:r>
              <a:rPr lang="hu-HU" altLang="hu-HU" sz="1800" dirty="0"/>
              <a:t>(PO</a:t>
            </a:r>
            <a:r>
              <a:rPr lang="hu-HU" altLang="hu-HU" sz="1800" baseline="-25000" dirty="0"/>
              <a:t>4</a:t>
            </a:r>
            <a:r>
              <a:rPr lang="hu-HU" altLang="hu-HU" sz="1800" dirty="0"/>
              <a:t>)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117124" y="64935"/>
            <a:ext cx="932523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000" b="1" dirty="0" smtClean="0">
                <a:latin typeface="Arial" panose="020B0604020202020204" pitchFamily="34" charset="0"/>
              </a:rPr>
              <a:t>A tápanyagok </a:t>
            </a:r>
            <a:r>
              <a:rPr lang="hu-HU" altLang="hu-HU" sz="2000" b="1" dirty="0">
                <a:latin typeface="Arial" panose="020B0604020202020204" pitchFamily="34" charset="0"/>
              </a:rPr>
              <a:t>felvehetőségét, hasznosítását befolyásoló tényezők</a:t>
            </a:r>
          </a:p>
        </p:txBody>
      </p:sp>
    </p:spTree>
    <p:extLst>
      <p:ext uri="{BB962C8B-B14F-4D97-AF65-F5344CB8AC3E}">
        <p14:creationId xmlns:p14="http://schemas.microsoft.com/office/powerpoint/2010/main" val="231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2723" y="645428"/>
            <a:ext cx="9361301" cy="5652398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2703" y="4564405"/>
            <a:ext cx="2800350" cy="1666875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2710249" y="82378"/>
            <a:ext cx="8377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nyugat-magyarországi talajok szervesanyag tartalma</a:t>
            </a:r>
            <a:endParaRPr lang="hu-HU" sz="2400" dirty="0"/>
          </a:p>
        </p:txBody>
      </p:sp>
      <p:sp>
        <p:nvSpPr>
          <p:cNvPr id="6" name="Szövegdoboz 5"/>
          <p:cNvSpPr txBox="1"/>
          <p:nvPr/>
        </p:nvSpPr>
        <p:spPr>
          <a:xfrm>
            <a:off x="79589" y="5619430"/>
            <a:ext cx="1304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/>
              <a:t>Forrás</a:t>
            </a:r>
            <a:r>
              <a:rPr lang="hu-HU" sz="1000" dirty="0" smtClean="0"/>
              <a:t>:</a:t>
            </a:r>
          </a:p>
          <a:p>
            <a:r>
              <a:rPr lang="hu-HU" sz="1000" dirty="0" smtClean="0"/>
              <a:t> </a:t>
            </a:r>
            <a:r>
              <a:rPr lang="hu-HU" sz="1000" dirty="0"/>
              <a:t>http://dosoremi.hu/</a:t>
            </a:r>
          </a:p>
        </p:txBody>
      </p:sp>
    </p:spTree>
    <p:extLst>
      <p:ext uri="{BB962C8B-B14F-4D97-AF65-F5344CB8AC3E}">
        <p14:creationId xmlns:p14="http://schemas.microsoft.com/office/powerpoint/2010/main" val="267586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7101" y="0"/>
            <a:ext cx="8699396" cy="6146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14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4530" y="698758"/>
            <a:ext cx="9287429" cy="5648495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4791" y="3156378"/>
            <a:ext cx="2524125" cy="3190875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2710249" y="82378"/>
            <a:ext cx="8377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nyugat-magyarországi talajok textúra osztályai</a:t>
            </a:r>
            <a:endParaRPr lang="hu-HU" sz="2400" dirty="0"/>
          </a:p>
        </p:txBody>
      </p:sp>
      <p:sp>
        <p:nvSpPr>
          <p:cNvPr id="7" name="Szövegdoboz 6"/>
          <p:cNvSpPr txBox="1"/>
          <p:nvPr/>
        </p:nvSpPr>
        <p:spPr>
          <a:xfrm>
            <a:off x="79589" y="5619430"/>
            <a:ext cx="1304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/>
              <a:t>Forrás</a:t>
            </a:r>
            <a:r>
              <a:rPr lang="hu-HU" sz="1000" dirty="0" smtClean="0"/>
              <a:t>:</a:t>
            </a:r>
          </a:p>
          <a:p>
            <a:r>
              <a:rPr lang="hu-HU" sz="1000" dirty="0" smtClean="0"/>
              <a:t> </a:t>
            </a:r>
            <a:r>
              <a:rPr lang="hu-HU" sz="1000" dirty="0"/>
              <a:t>http://dosoremi.hu/</a:t>
            </a:r>
          </a:p>
        </p:txBody>
      </p:sp>
    </p:spTree>
    <p:extLst>
      <p:ext uri="{BB962C8B-B14F-4D97-AF65-F5344CB8AC3E}">
        <p14:creationId xmlns:p14="http://schemas.microsoft.com/office/powerpoint/2010/main" val="42483724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774826" y="908051"/>
            <a:ext cx="8353425" cy="542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hu-HU" altLang="hu-HU" sz="2000" b="1">
                <a:latin typeface="Arial" panose="020B0604020202020204" pitchFamily="34" charset="0"/>
              </a:rPr>
              <a:t>6. Különböző tápanyag ionok egymásra hatása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 b="1">
                <a:latin typeface="Arial" panose="020B0604020202020204" pitchFamily="34" charset="0"/>
              </a:rPr>
              <a:t>     </a:t>
            </a:r>
            <a:r>
              <a:rPr lang="hu-HU" altLang="hu-HU" sz="2000">
                <a:latin typeface="Arial" panose="020B0604020202020204" pitchFamily="34" charset="0"/>
              </a:rPr>
              <a:t>A tápanyagok különböző ionok formájában mozognak, pl: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nitrogén: NH</a:t>
            </a:r>
            <a:r>
              <a:rPr lang="hu-HU" altLang="hu-HU" sz="2000" baseline="-25000">
                <a:latin typeface="Arial" panose="020B0604020202020204" pitchFamily="34" charset="0"/>
              </a:rPr>
              <a:t>4</a:t>
            </a:r>
            <a:r>
              <a:rPr lang="hu-HU" altLang="hu-HU" sz="2000">
                <a:latin typeface="Arial" panose="020B0604020202020204" pitchFamily="34" charset="0"/>
              </a:rPr>
              <a:t>+, NO</a:t>
            </a:r>
            <a:r>
              <a:rPr lang="hu-HU" altLang="hu-HU" sz="2000" baseline="-25000">
                <a:latin typeface="Arial" panose="020B0604020202020204" pitchFamily="34" charset="0"/>
              </a:rPr>
              <a:t>3</a:t>
            </a:r>
            <a:r>
              <a:rPr lang="hu-HU" altLang="hu-HU" sz="2000">
                <a:latin typeface="Arial" panose="020B0604020202020204" pitchFamily="34" charset="0"/>
              </a:rPr>
              <a:t>-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foszfor: H</a:t>
            </a:r>
            <a:r>
              <a:rPr lang="hu-HU" altLang="hu-HU" sz="2000" baseline="-25000">
                <a:latin typeface="Arial" panose="020B0604020202020204" pitchFamily="34" charset="0"/>
              </a:rPr>
              <a:t>2</a:t>
            </a:r>
            <a:r>
              <a:rPr lang="hu-HU" altLang="hu-HU" sz="2000">
                <a:latin typeface="Arial" panose="020B0604020202020204" pitchFamily="34" charset="0"/>
              </a:rPr>
              <a:t>PO</a:t>
            </a:r>
            <a:r>
              <a:rPr lang="hu-HU" altLang="hu-HU" sz="2000" baseline="-25000">
                <a:latin typeface="Arial" panose="020B0604020202020204" pitchFamily="34" charset="0"/>
              </a:rPr>
              <a:t>4</a:t>
            </a:r>
            <a:r>
              <a:rPr lang="hu-HU" altLang="hu-HU" sz="2000">
                <a:latin typeface="Arial" panose="020B0604020202020204" pitchFamily="34" charset="0"/>
              </a:rPr>
              <a:t>-, HPO</a:t>
            </a:r>
            <a:r>
              <a:rPr lang="hu-HU" altLang="hu-HU" sz="2000" baseline="-25000">
                <a:latin typeface="Arial" panose="020B0604020202020204" pitchFamily="34" charset="0"/>
              </a:rPr>
              <a:t>4</a:t>
            </a:r>
            <a:r>
              <a:rPr lang="hu-HU" altLang="hu-HU" sz="2000">
                <a:latin typeface="Arial" panose="020B0604020202020204" pitchFamily="34" charset="0"/>
              </a:rPr>
              <a:t>-, PO</a:t>
            </a:r>
            <a:r>
              <a:rPr lang="hu-HU" altLang="hu-HU" sz="2000" baseline="-25000">
                <a:latin typeface="Arial" panose="020B0604020202020204" pitchFamily="34" charset="0"/>
              </a:rPr>
              <a:t>4</a:t>
            </a:r>
            <a:r>
              <a:rPr lang="hu-HU" altLang="hu-HU" sz="2000">
                <a:latin typeface="Arial" panose="020B0604020202020204" pitchFamily="34" charset="0"/>
              </a:rPr>
              <a:t>-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     K és a legtöbb mikroelem kationként viselkedik, kivétel a B és a Mo.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     Ioncsere folyamatok a talajkolloidok és talajoldat között.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     Ionantagonizmus: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Ca – mikroelemek zöme Mo kivételével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Ca – K, Ca – P, Ca/Fe,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P – Zn, P/Fe, P/Al, Mn/Co,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P – Cu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endParaRPr lang="hu-HU" altLang="hu-HU" sz="2000">
              <a:latin typeface="Arial" panose="020B0604020202020204" pitchFamily="34" charset="0"/>
            </a:endParaRP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 b="1">
                <a:latin typeface="Arial" panose="020B0604020202020204" pitchFamily="34" charset="0"/>
              </a:rPr>
              <a:t>7. Talajélővilág, talajbiológiai tulajdonságok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 b="1">
                <a:latin typeface="Arial" panose="020B0604020202020204" pitchFamily="34" charset="0"/>
              </a:rPr>
              <a:t>     </a:t>
            </a:r>
            <a:r>
              <a:rPr lang="hu-HU" altLang="hu-HU" sz="2000">
                <a:latin typeface="Arial" panose="020B0604020202020204" pitchFamily="34" charset="0"/>
              </a:rPr>
              <a:t>Mikrobiológiai aktivitás, növény gyökereinek aktív szerepe, 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     giliszták és egyéb hasznos talajlakó állatok szerepe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</a:t>
            </a:r>
          </a:p>
          <a:p>
            <a:pPr algn="l" eaLnBrk="1" hangingPunct="1"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117124" y="64935"/>
            <a:ext cx="932523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000" b="1" dirty="0" smtClean="0">
                <a:latin typeface="Arial" panose="020B0604020202020204" pitchFamily="34" charset="0"/>
              </a:rPr>
              <a:t>A tápanyagok </a:t>
            </a:r>
            <a:r>
              <a:rPr lang="hu-HU" altLang="hu-HU" sz="2000" b="1" dirty="0">
                <a:latin typeface="Arial" panose="020B0604020202020204" pitchFamily="34" charset="0"/>
              </a:rPr>
              <a:t>felvehetőségét, hasznosítását befolyásoló tényezők</a:t>
            </a:r>
          </a:p>
        </p:txBody>
      </p:sp>
    </p:spTree>
    <p:extLst>
      <p:ext uri="{BB962C8B-B14F-4D97-AF65-F5344CB8AC3E}">
        <p14:creationId xmlns:p14="http://schemas.microsoft.com/office/powerpoint/2010/main" val="204757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865" y="617838"/>
            <a:ext cx="9382156" cy="5701950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6878" y="4767213"/>
            <a:ext cx="2667000" cy="1552575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79589" y="5619430"/>
            <a:ext cx="1304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/>
              <a:t>Forrás</a:t>
            </a:r>
            <a:r>
              <a:rPr lang="hu-HU" sz="1000" dirty="0" smtClean="0"/>
              <a:t>:</a:t>
            </a:r>
          </a:p>
          <a:p>
            <a:r>
              <a:rPr lang="hu-HU" sz="1000" dirty="0" smtClean="0"/>
              <a:t> </a:t>
            </a:r>
            <a:r>
              <a:rPr lang="hu-HU" sz="1000" dirty="0"/>
              <a:t>http://dosoremi.hu/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2710249" y="82378"/>
            <a:ext cx="8377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nyugat-magyarországi talajok mésztartalma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32465955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1847850" y="765176"/>
            <a:ext cx="8135938" cy="542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/>
            <a:r>
              <a:rPr lang="hu-HU" altLang="hu-HU" sz="2000" b="1">
                <a:latin typeface="Arial" panose="020B0604020202020204" pitchFamily="34" charset="0"/>
              </a:rPr>
              <a:t>8. Térbeli faktorok szerepe</a:t>
            </a:r>
          </a:p>
          <a:p>
            <a:pPr algn="just" eaLnBrk="1" hangingPunct="1"/>
            <a:r>
              <a:rPr lang="hu-HU" altLang="hu-HU" sz="2000">
                <a:latin typeface="Arial" panose="020B0604020202020204" pitchFamily="34" charset="0"/>
              </a:rPr>
              <a:t>Gyökerekkel való behálózottsági gyökérzet elhelyezkedése (gyökérfeltárások)</a:t>
            </a:r>
          </a:p>
          <a:p>
            <a:pPr algn="just" eaLnBrk="1" hangingPunct="1"/>
            <a:r>
              <a:rPr lang="hu-HU" altLang="hu-HU" sz="2000">
                <a:latin typeface="Arial" panose="020B0604020202020204" pitchFamily="34" charset="0"/>
              </a:rPr>
              <a:t>Tápanyagok egyenletes elosztása, tápanyagok gyökér közelségében való elhelyezkedése.</a:t>
            </a:r>
          </a:p>
          <a:p>
            <a:pPr algn="just" eaLnBrk="1" hangingPunct="1"/>
            <a:r>
              <a:rPr lang="hu-HU" altLang="hu-HU" sz="2000">
                <a:latin typeface="Arial" panose="020B0604020202020204" pitchFamily="34" charset="0"/>
              </a:rPr>
              <a:t>Tápanyagáramlásban veszteségek, ha nincs megfelelő tápanyag a gyökérzet közelében.</a:t>
            </a:r>
          </a:p>
          <a:p>
            <a:pPr algn="just" eaLnBrk="1" hangingPunct="1"/>
            <a:r>
              <a:rPr lang="hu-HU" altLang="hu-HU" sz="2000">
                <a:latin typeface="Arial" panose="020B0604020202020204" pitchFamily="34" charset="0"/>
              </a:rPr>
              <a:t>Egyenletes tápanyag-kijuttatás fontossága.</a:t>
            </a:r>
          </a:p>
          <a:p>
            <a:pPr algn="just" eaLnBrk="1" hangingPunct="1"/>
            <a:r>
              <a:rPr lang="hu-HU" altLang="hu-HU" sz="2000">
                <a:latin typeface="Arial" panose="020B0604020202020204" pitchFamily="34" charset="0"/>
              </a:rPr>
              <a:t>Diffúzió szerepe a tápanyag utánpótlásban. Gyökér felvette a tápanyagot, csökken a koncentráció és nagyobb koncentrációjú rétegből történik a tápanyagmozgás.</a:t>
            </a:r>
          </a:p>
          <a:p>
            <a:pPr algn="just" eaLnBrk="1" hangingPunct="1"/>
            <a:r>
              <a:rPr lang="hu-HU" altLang="hu-HU" sz="2000">
                <a:latin typeface="Arial" panose="020B0604020202020204" pitchFamily="34" charset="0"/>
              </a:rPr>
              <a:t>„Mas fow” tömegáramlás oka a transpiráció – vízáramlás oldott anyagokkal együtt- talajkolloid – talajoldat – gyökér – növény – atmoszféra</a:t>
            </a:r>
          </a:p>
          <a:p>
            <a:pPr algn="just" eaLnBrk="1" hangingPunct="1"/>
            <a:endParaRPr lang="hu-HU" altLang="hu-HU" sz="2000">
              <a:latin typeface="Arial" panose="020B0604020202020204" pitchFamily="34" charset="0"/>
            </a:endParaRPr>
          </a:p>
          <a:p>
            <a:pPr algn="just" eaLnBrk="1" hangingPunct="1"/>
            <a:endParaRPr lang="hu-HU" altLang="hu-HU" sz="2000">
              <a:latin typeface="Arial" panose="020B0604020202020204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endParaRPr lang="hu-HU" altLang="hu-HU" sz="2000">
              <a:latin typeface="Arial" panose="020B0604020202020204" pitchFamily="34" charset="0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117124" y="64935"/>
            <a:ext cx="932523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000" b="1" dirty="0" smtClean="0">
                <a:latin typeface="Arial" panose="020B0604020202020204" pitchFamily="34" charset="0"/>
              </a:rPr>
              <a:t>A tápanyagok </a:t>
            </a:r>
            <a:r>
              <a:rPr lang="hu-HU" altLang="hu-HU" sz="2000" b="1" dirty="0">
                <a:latin typeface="Arial" panose="020B0604020202020204" pitchFamily="34" charset="0"/>
              </a:rPr>
              <a:t>felvehetőségét, hasznosítását befolyásoló tényezők</a:t>
            </a:r>
          </a:p>
        </p:txBody>
      </p:sp>
    </p:spTree>
    <p:extLst>
      <p:ext uri="{BB962C8B-B14F-4D97-AF65-F5344CB8AC3E}">
        <p14:creationId xmlns:p14="http://schemas.microsoft.com/office/powerpoint/2010/main" val="143661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2063750" y="4365626"/>
            <a:ext cx="80645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hu-HU" altLang="hu-HU" sz="2000" b="1">
                <a:latin typeface="Arial" panose="020B0604020202020204" pitchFamily="34" charset="0"/>
              </a:rPr>
              <a:t>10. Egyéb</a:t>
            </a:r>
            <a:r>
              <a:rPr lang="hu-HU" altLang="hu-HU" sz="2000">
                <a:latin typeface="Arial" panose="020B0604020202020204" pitchFamily="34" charset="0"/>
              </a:rPr>
              <a:t> </a:t>
            </a:r>
          </a:p>
          <a:p>
            <a:pPr algn="l" eaLnBrk="1" hangingPunct="1"/>
            <a:r>
              <a:rPr lang="hu-HU" altLang="hu-HU" sz="2000">
                <a:latin typeface="Arial" panose="020B0604020202020204" pitchFamily="34" charset="0"/>
              </a:rPr>
              <a:t>(pl. C/N arány nagy pentozan hatás, kedvező 17-33 arány.</a:t>
            </a: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1992313" y="1700214"/>
            <a:ext cx="8064500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/>
            <a:r>
              <a:rPr lang="hu-HU" altLang="hu-HU" sz="2000" b="1">
                <a:latin typeface="Arial" panose="020B0604020202020204" pitchFamily="34" charset="0"/>
              </a:rPr>
              <a:t>9. Talajszerkezet, levegőzöttség,  vízgazdálkodási tulajdonságok</a:t>
            </a:r>
          </a:p>
          <a:p>
            <a:pPr algn="just" eaLnBrk="1" hangingPunct="1"/>
            <a:r>
              <a:rPr lang="hu-HU" altLang="hu-HU" sz="2000" u="sng">
                <a:latin typeface="Arial" panose="020B0604020202020204" pitchFamily="34" charset="0"/>
              </a:rPr>
              <a:t>Kedvezőtlen</a:t>
            </a:r>
            <a:r>
              <a:rPr lang="hu-HU" altLang="hu-HU" sz="2000">
                <a:latin typeface="Arial" panose="020B0604020202020204" pitchFamily="34" charset="0"/>
              </a:rPr>
              <a:t>: rossz talajszerkezet, tömődöttség. Ilyen esetekben a tápanyag felvétel akadályozott. </a:t>
            </a:r>
          </a:p>
          <a:p>
            <a:pPr algn="just" eaLnBrk="1" hangingPunct="1"/>
            <a:r>
              <a:rPr lang="hu-HU" altLang="hu-HU" sz="2000" u="sng">
                <a:latin typeface="Arial" panose="020B0604020202020204" pitchFamily="34" charset="0"/>
              </a:rPr>
              <a:t>A cél:</a:t>
            </a:r>
            <a:r>
              <a:rPr lang="hu-HU" altLang="hu-HU" sz="2000">
                <a:latin typeface="Arial" panose="020B0604020202020204" pitchFamily="34" charset="0"/>
              </a:rPr>
              <a:t>  jó talajszerkezet kialakítása, mely függ a humusztartalomtól, a mész mennyiségétől, a biológiai aktivitástól.</a:t>
            </a:r>
          </a:p>
          <a:p>
            <a:pPr algn="just" eaLnBrk="1" hangingPunct="1"/>
            <a:r>
              <a:rPr lang="hu-HU" altLang="hu-HU" sz="2000" u="sng">
                <a:latin typeface="Arial" panose="020B0604020202020204" pitchFamily="34" charset="0"/>
              </a:rPr>
              <a:t>Megoldás</a:t>
            </a:r>
            <a:r>
              <a:rPr lang="hu-HU" altLang="hu-HU" sz="2000">
                <a:latin typeface="Arial" panose="020B0604020202020204" pitchFamily="34" charset="0"/>
              </a:rPr>
              <a:t>: szervesanyag használata, optimális talajművelés, mélylazítás, vetésforgó (pillangósok beépítése) 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117124" y="64935"/>
            <a:ext cx="932523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000" b="1" dirty="0" smtClean="0">
                <a:latin typeface="Arial" panose="020B0604020202020204" pitchFamily="34" charset="0"/>
              </a:rPr>
              <a:t>A tápanyagok </a:t>
            </a:r>
            <a:r>
              <a:rPr lang="hu-HU" altLang="hu-HU" sz="2000" b="1" dirty="0">
                <a:latin typeface="Arial" panose="020B0604020202020204" pitchFamily="34" charset="0"/>
              </a:rPr>
              <a:t>felvehetőségét, hasznosítását befolyásoló tényezők</a:t>
            </a:r>
          </a:p>
        </p:txBody>
      </p:sp>
    </p:spTree>
    <p:extLst>
      <p:ext uri="{BB962C8B-B14F-4D97-AF65-F5344CB8AC3E}">
        <p14:creationId xmlns:p14="http://schemas.microsoft.com/office/powerpoint/2010/main" val="377577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2566987" y="43625"/>
            <a:ext cx="769524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b="1" dirty="0">
                <a:latin typeface="Arial" panose="020B0604020202020204" pitchFamily="34" charset="0"/>
              </a:rPr>
              <a:t>A szaktanácsadáshoz szükséges ismeretek</a:t>
            </a: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2135188" y="1160928"/>
            <a:ext cx="7920037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hu-HU" altLang="hu-HU" sz="2000" dirty="0">
                <a:latin typeface="Arial" panose="020B0604020202020204" pitchFamily="34" charset="0"/>
              </a:rPr>
              <a:t>1. Trágyázási kísérletek tapasztalatai</a:t>
            </a:r>
          </a:p>
          <a:p>
            <a:pPr algn="l" eaLnBrk="1" hangingPunct="1"/>
            <a:r>
              <a:rPr lang="hu-HU" altLang="hu-HU" sz="2000" b="1" dirty="0">
                <a:latin typeface="Arial" panose="020B0604020202020204" pitchFamily="34" charset="0"/>
              </a:rPr>
              <a:t>2. </a:t>
            </a:r>
            <a:r>
              <a:rPr lang="hu-HU" altLang="hu-HU" sz="2000" b="1" dirty="0" err="1">
                <a:latin typeface="Arial" panose="020B0604020202020204" pitchFamily="34" charset="0"/>
              </a:rPr>
              <a:t>Tápanyagfelvételi</a:t>
            </a:r>
            <a:r>
              <a:rPr lang="hu-HU" altLang="hu-HU" sz="2000" b="1" dirty="0">
                <a:latin typeface="Arial" panose="020B0604020202020204" pitchFamily="34" charset="0"/>
              </a:rPr>
              <a:t> görbék különböző elemekre</a:t>
            </a:r>
          </a:p>
          <a:p>
            <a:pPr algn="l" eaLnBrk="1" hangingPunct="1"/>
            <a:r>
              <a:rPr lang="hu-HU" altLang="hu-HU" sz="2000" dirty="0">
                <a:latin typeface="Arial" panose="020B0604020202020204" pitchFamily="34" charset="0"/>
              </a:rPr>
              <a:t>3. Tápanyagfelvétel kritikus időszakai</a:t>
            </a:r>
          </a:p>
          <a:p>
            <a:pPr algn="l" eaLnBrk="1" hangingPunct="1"/>
            <a:r>
              <a:rPr lang="hu-HU" altLang="hu-HU" sz="2000" dirty="0">
                <a:latin typeface="Arial" panose="020B0604020202020204" pitchFamily="34" charset="0"/>
              </a:rPr>
              <a:t>4. A termésminőség és tápanyagszükséglet kapcsolata</a:t>
            </a:r>
          </a:p>
        </p:txBody>
      </p:sp>
      <p:pic>
        <p:nvPicPr>
          <p:cNvPr id="45060" name="Picture 4" descr="táapya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0837" y="2472203"/>
            <a:ext cx="6408738" cy="293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2566987" y="5573843"/>
            <a:ext cx="70564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1800" dirty="0">
                <a:latin typeface="Arial" panose="020B0604020202020204" pitchFamily="34" charset="0"/>
              </a:rPr>
              <a:t>Kalászos gabonafélék </a:t>
            </a:r>
            <a:r>
              <a:rPr lang="hu-HU" altLang="hu-HU" sz="1800" dirty="0" err="1">
                <a:latin typeface="Arial" panose="020B0604020202020204" pitchFamily="34" charset="0"/>
              </a:rPr>
              <a:t>NPK-felvételének</a:t>
            </a:r>
            <a:r>
              <a:rPr lang="hu-HU" altLang="hu-HU" sz="1800" dirty="0">
                <a:latin typeface="Arial" panose="020B0604020202020204" pitchFamily="34" charset="0"/>
              </a:rPr>
              <a:t> dinamikája</a:t>
            </a:r>
          </a:p>
        </p:txBody>
      </p:sp>
    </p:spTree>
    <p:extLst>
      <p:ext uri="{BB962C8B-B14F-4D97-AF65-F5344CB8AC3E}">
        <p14:creationId xmlns:p14="http://schemas.microsoft.com/office/powerpoint/2010/main" val="94296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2908332" y="84773"/>
            <a:ext cx="63357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b="1" dirty="0">
                <a:latin typeface="Arial" panose="020B0604020202020204" pitchFamily="34" charset="0"/>
              </a:rPr>
              <a:t>Trágyázási szaktanácsadás irányelvei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749808" y="1557339"/>
            <a:ext cx="10652760" cy="4324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buFontTx/>
              <a:buChar char="•"/>
            </a:pPr>
            <a:r>
              <a:rPr lang="hu-HU" altLang="hu-HU" sz="1900" dirty="0" err="1">
                <a:latin typeface="Arial" panose="020B0604020202020204" pitchFamily="34" charset="0"/>
              </a:rPr>
              <a:t>Tápanyagutánpótlás</a:t>
            </a:r>
            <a:r>
              <a:rPr lang="hu-HU" altLang="hu-HU" sz="1900" dirty="0">
                <a:latin typeface="Arial" panose="020B0604020202020204" pitchFamily="34" charset="0"/>
              </a:rPr>
              <a:t> módja (szerves műtrágya)</a:t>
            </a:r>
          </a:p>
          <a:p>
            <a:pPr algn="just" eaLnBrk="1" hangingPunct="1">
              <a:buFontTx/>
              <a:buChar char="•"/>
            </a:pPr>
            <a:r>
              <a:rPr lang="hu-HU" altLang="hu-HU" sz="1900" dirty="0">
                <a:latin typeface="Arial" panose="020B0604020202020204" pitchFamily="34" charset="0"/>
              </a:rPr>
              <a:t>Hatóanyag-mennyiség meghatározása</a:t>
            </a:r>
          </a:p>
          <a:p>
            <a:pPr algn="just" eaLnBrk="1" hangingPunct="1">
              <a:buFontTx/>
              <a:buChar char="•"/>
            </a:pPr>
            <a:r>
              <a:rPr lang="hu-HU" altLang="hu-HU" sz="1900" dirty="0">
                <a:latin typeface="Arial" panose="020B0604020202020204" pitchFamily="34" charset="0"/>
              </a:rPr>
              <a:t>Tápanyag kijuttatás körülményei, ideje, módja, kiszórása, bedolgozása</a:t>
            </a:r>
          </a:p>
          <a:p>
            <a:pPr algn="just" eaLnBrk="1" hangingPunct="1">
              <a:buFontTx/>
              <a:buChar char="•"/>
            </a:pPr>
            <a:r>
              <a:rPr lang="hu-HU" altLang="hu-HU" sz="1900" dirty="0">
                <a:latin typeface="Arial" panose="020B0604020202020204" pitchFamily="34" charset="0"/>
              </a:rPr>
              <a:t>Trágyaszerek (szerves-, műtrágyaféleség stb.) meghatározása</a:t>
            </a:r>
          </a:p>
          <a:p>
            <a:pPr algn="just" eaLnBrk="1" hangingPunct="1"/>
            <a:endParaRPr lang="hu-HU" altLang="hu-HU" sz="1900" dirty="0">
              <a:latin typeface="Arial" panose="020B0604020202020204" pitchFamily="34" charset="0"/>
            </a:endParaRPr>
          </a:p>
          <a:p>
            <a:pPr algn="just" eaLnBrk="1" hangingPunct="1"/>
            <a:r>
              <a:rPr lang="hu-HU" altLang="hu-HU" sz="1800" b="1" dirty="0">
                <a:latin typeface="Arial" panose="020B0604020202020204" pitchFamily="34" charset="0"/>
              </a:rPr>
              <a:t>Előfeltétel</a:t>
            </a:r>
            <a:r>
              <a:rPr lang="hu-HU" altLang="hu-HU" sz="1800" dirty="0">
                <a:latin typeface="Arial" panose="020B0604020202020204" pitchFamily="34" charset="0"/>
              </a:rPr>
              <a:t>:</a:t>
            </a:r>
          </a:p>
          <a:p>
            <a:pPr algn="just" eaLnBrk="1" hangingPunct="1"/>
            <a:r>
              <a:rPr lang="hu-HU" altLang="hu-HU" sz="1800" dirty="0">
                <a:latin typeface="Arial" panose="020B0604020202020204" pitchFamily="34" charset="0"/>
              </a:rPr>
              <a:t>1. a korábbi évek tapasztalata alapján az elérhető termésszint helyes, reális meghatározása</a:t>
            </a:r>
          </a:p>
          <a:p>
            <a:pPr algn="just" eaLnBrk="1" hangingPunct="1"/>
            <a:r>
              <a:rPr lang="hu-HU" altLang="hu-HU" sz="1800" dirty="0">
                <a:latin typeface="Arial" panose="020B0604020202020204" pitchFamily="34" charset="0"/>
              </a:rPr>
              <a:t>2. a termesztett növény adott termésszint eléréséhez szükséges tápanyagmennyiség  (fajlagos)  ismerete</a:t>
            </a:r>
          </a:p>
          <a:p>
            <a:pPr algn="just" eaLnBrk="1" hangingPunct="1"/>
            <a:r>
              <a:rPr lang="hu-HU" altLang="hu-HU" sz="1800" dirty="0">
                <a:latin typeface="Arial" panose="020B0604020202020204" pitchFamily="34" charset="0"/>
              </a:rPr>
              <a:t>3. információ a talaj oldható  tápanyagtartalmáról és tápanyag-szolgáltató képességéről.</a:t>
            </a:r>
          </a:p>
          <a:p>
            <a:pPr algn="just" eaLnBrk="1" hangingPunct="1"/>
            <a:r>
              <a:rPr lang="hu-HU" altLang="hu-HU" sz="1800" dirty="0">
                <a:latin typeface="Arial" panose="020B0604020202020204" pitchFamily="34" charset="0"/>
              </a:rPr>
              <a:t>4. egyéb korrekciós tényezők figyelembe vétele (elővetemény, istállótrágya utóhatása…stb.)</a:t>
            </a:r>
          </a:p>
          <a:p>
            <a:pPr algn="just" eaLnBrk="1" hangingPunct="1"/>
            <a:r>
              <a:rPr lang="hu-HU" altLang="hu-HU" sz="1800" dirty="0">
                <a:latin typeface="Arial" panose="020B0604020202020204" pitchFamily="34" charset="0"/>
              </a:rPr>
              <a:t>5. minőségjavítást szolgáló </a:t>
            </a:r>
            <a:r>
              <a:rPr lang="hu-HU" altLang="hu-HU" sz="1800" dirty="0" err="1">
                <a:latin typeface="Arial" panose="020B0604020202020204" pitchFamily="34" charset="0"/>
              </a:rPr>
              <a:t>tápanyagutánpótlási</a:t>
            </a:r>
            <a:r>
              <a:rPr lang="hu-HU" altLang="hu-HU" sz="1800" dirty="0">
                <a:latin typeface="Arial" panose="020B0604020202020204" pitchFamily="34" charset="0"/>
              </a:rPr>
              <a:t> javaslatok</a:t>
            </a:r>
          </a:p>
          <a:p>
            <a:pPr algn="just" eaLnBrk="1" hangingPunct="1"/>
            <a:r>
              <a:rPr lang="hu-HU" altLang="hu-HU" sz="1800" dirty="0">
                <a:latin typeface="Arial" panose="020B0604020202020204" pitchFamily="34" charset="0"/>
              </a:rPr>
              <a:t>6. agrárkörnyezet-, víz-, és természetvédelemmel kapcsolatos jogszabályok előírásainak ismerete, betartása egy adott térség területén.</a:t>
            </a:r>
          </a:p>
          <a:p>
            <a:pPr algn="just" eaLnBrk="1" hangingPunct="1"/>
            <a:endParaRPr lang="hu-HU" altLang="hu-HU" sz="18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14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1992313" y="1916114"/>
            <a:ext cx="8064500" cy="420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/>
            <a:r>
              <a:rPr lang="hu-HU" altLang="hu-HU" sz="2000" b="1">
                <a:latin typeface="Arial" panose="020B0604020202020204" pitchFamily="34" charset="0"/>
              </a:rPr>
              <a:t>Figyelembe venni</a:t>
            </a:r>
            <a:r>
              <a:rPr lang="hu-HU" altLang="hu-HU" sz="2000">
                <a:latin typeface="Arial" panose="020B0604020202020204" pitchFamily="34" charset="0"/>
              </a:rPr>
              <a:t>: tervezett termés mennyisége, fajlagos tápanyagigény, talaj tápanyagellátottsága, korrekciós tényezők, és termesztési mód</a:t>
            </a:r>
          </a:p>
          <a:p>
            <a:pPr algn="l" eaLnBrk="1" hangingPunct="1"/>
            <a:endParaRPr lang="hu-HU" altLang="hu-HU" sz="2000" b="1" u="sng">
              <a:latin typeface="Arial" panose="020B0604020202020204" pitchFamily="34" charset="0"/>
            </a:endParaRPr>
          </a:p>
          <a:p>
            <a:pPr algn="l" eaLnBrk="1" hangingPunct="1"/>
            <a:r>
              <a:rPr lang="hu-HU" altLang="hu-HU" sz="2000" u="sng">
                <a:latin typeface="Arial" panose="020B0604020202020204" pitchFamily="34" charset="0"/>
              </a:rPr>
              <a:t>Korrekciós tényezők:</a:t>
            </a:r>
            <a:endParaRPr lang="hu-HU" altLang="hu-HU" sz="2000">
              <a:latin typeface="Arial" panose="020B0604020202020204" pitchFamily="34" charset="0"/>
            </a:endParaRPr>
          </a:p>
          <a:p>
            <a:pPr algn="l" eaLnBrk="1" hangingPunct="1"/>
            <a:r>
              <a:rPr lang="hu-HU" altLang="hu-HU" sz="2000">
                <a:latin typeface="Arial" panose="020B0604020202020204" pitchFamily="34" charset="0"/>
              </a:rPr>
              <a:t>Elővetemény hatás (pl. pillangós növényeknél N csökkentése)</a:t>
            </a:r>
          </a:p>
          <a:p>
            <a:pPr algn="l" eaLnBrk="1" hangingPunct="1"/>
            <a:r>
              <a:rPr lang="hu-HU" altLang="hu-HU" sz="2000">
                <a:latin typeface="Arial" panose="020B0604020202020204" pitchFamily="34" charset="0"/>
              </a:rPr>
              <a:t>Istállótrágya használatának utóhatása (3-4 év)</a:t>
            </a:r>
          </a:p>
          <a:p>
            <a:pPr algn="l" eaLnBrk="1" hangingPunct="1"/>
            <a:r>
              <a:rPr lang="hu-HU" altLang="hu-HU" sz="2000">
                <a:latin typeface="Arial" panose="020B0604020202020204" pitchFamily="34" charset="0"/>
              </a:rPr>
              <a:t>Nagy mennyiségű szármaradvány talajba dolgozása (napraforgó)</a:t>
            </a:r>
          </a:p>
          <a:p>
            <a:pPr algn="l" eaLnBrk="1" hangingPunct="1"/>
            <a:r>
              <a:rPr lang="hu-HU" altLang="hu-HU" sz="2000">
                <a:latin typeface="Arial" panose="020B0604020202020204" pitchFamily="34" charset="0"/>
              </a:rPr>
              <a:t>Öntözés hatása</a:t>
            </a:r>
          </a:p>
          <a:p>
            <a:pPr algn="l" eaLnBrk="1" hangingPunct="1"/>
            <a:r>
              <a:rPr lang="hu-HU" altLang="hu-HU" sz="2000">
                <a:latin typeface="Arial" panose="020B0604020202020204" pitchFamily="34" charset="0"/>
              </a:rPr>
              <a:t>Túlzottan savanyú talajok</a:t>
            </a:r>
          </a:p>
          <a:p>
            <a:pPr algn="l" eaLnBrk="1" hangingPunct="1"/>
            <a:r>
              <a:rPr lang="hu-HU" altLang="hu-HU" sz="2000">
                <a:latin typeface="Arial" panose="020B0604020202020204" pitchFamily="34" charset="0"/>
              </a:rPr>
              <a:t>Igen magas mésztartalmú talajok </a:t>
            </a:r>
          </a:p>
          <a:p>
            <a:pPr algn="l" eaLnBrk="1" hangingPunct="1"/>
            <a:r>
              <a:rPr lang="hu-HU" altLang="hu-HU" sz="2000">
                <a:latin typeface="Arial" panose="020B0604020202020204" pitchFamily="34" charset="0"/>
              </a:rPr>
              <a:t>Nagy terméskiesés (pl. időjárás miatt)</a:t>
            </a:r>
          </a:p>
          <a:p>
            <a:pPr algn="l" eaLnBrk="1" hangingPunct="1"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</a:t>
            </a: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2808350" y="0"/>
            <a:ext cx="750608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b="1" dirty="0" err="1" smtClean="0">
                <a:latin typeface="Arial" panose="020B0604020202020204" pitchFamily="34" charset="0"/>
              </a:rPr>
              <a:t>Tápanyagutánpótlási</a:t>
            </a:r>
            <a:r>
              <a:rPr lang="hu-HU" altLang="hu-HU" b="1" dirty="0" smtClean="0">
                <a:latin typeface="Arial" panose="020B0604020202020204" pitchFamily="34" charset="0"/>
              </a:rPr>
              <a:t> </a:t>
            </a:r>
            <a:r>
              <a:rPr lang="hu-HU" altLang="hu-HU" b="1" dirty="0">
                <a:latin typeface="Arial" panose="020B0604020202020204" pitchFamily="34" charset="0"/>
              </a:rPr>
              <a:t>javaslat elkészítése</a:t>
            </a:r>
          </a:p>
        </p:txBody>
      </p:sp>
    </p:spTree>
    <p:extLst>
      <p:ext uri="{BB962C8B-B14F-4D97-AF65-F5344CB8AC3E}">
        <p14:creationId xmlns:p14="http://schemas.microsoft.com/office/powerpoint/2010/main" val="235362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2768156" y="83058"/>
            <a:ext cx="64436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b="1" dirty="0">
                <a:latin typeface="Arial" panose="020B0604020202020204" pitchFamily="34" charset="0"/>
              </a:rPr>
              <a:t>Miért van szükség talajvizsgálatokra?</a:t>
            </a:r>
            <a:endParaRPr lang="hu-HU" altLang="hu-HU" dirty="0">
              <a:latin typeface="Arial" panose="020B0604020202020204" pitchFamily="34" charset="0"/>
            </a:endParaRP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832104" y="1765300"/>
            <a:ext cx="9829799" cy="3816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«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Clr>
                <a:schemeClr val="tx2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spcBef>
                <a:spcPct val="20000"/>
              </a:spcBef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hu-HU" altLang="hu-HU" sz="2200" dirty="0"/>
              <a:t>A talaj termékenységének ismerete.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hu-HU" altLang="hu-HU" sz="2200" dirty="0"/>
              <a:t>Termőhelyi adottságokhoz alkalmazkodó művelési ág illetve növényféleség megválasztása (intenzív – extenzív, erdő – gyep)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hu-HU" altLang="hu-HU" sz="2200" dirty="0"/>
              <a:t>Várható termésátlag reális becslése.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hu-HU" altLang="hu-HU" sz="2200" dirty="0" err="1"/>
              <a:t>Tápanyagellátottsági</a:t>
            </a:r>
            <a:r>
              <a:rPr lang="hu-HU" altLang="hu-HU" sz="2200" dirty="0"/>
              <a:t> határértékek kialakítása a növénycsoportok, a gazdálkodási rendszer stb. szerint.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hu-HU" altLang="hu-HU" sz="2200" dirty="0"/>
              <a:t>Kijuttatandó tápanyagok pontosabb meghatározása a talaj oldható tápanyagmennyiségének és a tápanyag felvételt befolyásoló tényezőknek megismeréséhez.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hu-HU" altLang="hu-HU" sz="2200" dirty="0"/>
              <a:t>Harmonikus </a:t>
            </a:r>
            <a:r>
              <a:rPr lang="hu-HU" altLang="hu-HU" sz="2200" dirty="0" err="1"/>
              <a:t>tápanyagutánpótlás</a:t>
            </a:r>
            <a:r>
              <a:rPr lang="hu-HU" altLang="hu-HU" sz="2200" dirty="0"/>
              <a:t> (mikro- és </a:t>
            </a:r>
            <a:r>
              <a:rPr lang="hu-HU" altLang="hu-HU" sz="2200" dirty="0" err="1"/>
              <a:t>makroelemek</a:t>
            </a:r>
            <a:r>
              <a:rPr lang="hu-HU" altLang="hu-HU" sz="2200" dirty="0"/>
              <a:t> figyelembe vétele) a jobb termésminőség eléréséhez.</a:t>
            </a:r>
          </a:p>
        </p:txBody>
      </p:sp>
    </p:spTree>
    <p:extLst>
      <p:ext uri="{BB962C8B-B14F-4D97-AF65-F5344CB8AC3E}">
        <p14:creationId xmlns:p14="http://schemas.microsoft.com/office/powerpoint/2010/main" val="178488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1399032" y="836613"/>
            <a:ext cx="8657781" cy="5001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«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Clr>
                <a:schemeClr val="tx2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spcBef>
                <a:spcPct val="20000"/>
              </a:spcBef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 startAt="7"/>
            </a:pPr>
            <a:r>
              <a:rPr lang="hu-HU" altLang="hu-HU" sz="2200" dirty="0" err="1"/>
              <a:t>Tápanyagellátottsági</a:t>
            </a:r>
            <a:r>
              <a:rPr lang="hu-HU" altLang="hu-HU" sz="2200" dirty="0"/>
              <a:t> zavarok feltárása és kiküszöbölése (</a:t>
            </a:r>
            <a:r>
              <a:rPr lang="hu-HU" altLang="hu-HU" sz="2200" dirty="0" err="1"/>
              <a:t>klorózis</a:t>
            </a:r>
            <a:r>
              <a:rPr lang="hu-HU" altLang="hu-HU" sz="2200" dirty="0"/>
              <a:t>, hiánytünetek). Pontosítása levélanalízis segítségével.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 startAt="8"/>
            </a:pPr>
            <a:r>
              <a:rPr lang="hu-HU" altLang="hu-HU" sz="2200" dirty="0" err="1"/>
              <a:t>Tápanyaggazdálkodási</a:t>
            </a:r>
            <a:r>
              <a:rPr lang="hu-HU" altLang="hu-HU" sz="2200" dirty="0"/>
              <a:t> és talajtani tulajdonságok, paraméterek időbeli változásának nyomon követése. (szennyezés)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 startAt="8"/>
            </a:pPr>
            <a:r>
              <a:rPr lang="hu-HU" altLang="hu-HU" sz="2200" dirty="0"/>
              <a:t>A </a:t>
            </a:r>
            <a:r>
              <a:rPr lang="hu-HU" altLang="hu-HU" sz="2200" dirty="0" err="1"/>
              <a:t>tápanyagfelvehetőséget</a:t>
            </a:r>
            <a:r>
              <a:rPr lang="hu-HU" altLang="hu-HU" sz="2200" dirty="0"/>
              <a:t> befolyásoló vízgazdálkodási tulajdonságok feltárása, amely lehetővé teszi a helyes termesztési mód és technológia megválasztását.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 startAt="8"/>
            </a:pPr>
            <a:r>
              <a:rPr lang="hu-HU" altLang="hu-HU" sz="2200" dirty="0"/>
              <a:t>Talajjavítások szükségességének megállapítása és a területen előforduló káros folyamatok mérséklése.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 startAt="8"/>
            </a:pPr>
            <a:r>
              <a:rPr lang="hu-HU" altLang="hu-HU" sz="2200" dirty="0"/>
              <a:t>Pályázati rendszer megválasztása (pl. agrár-környezetgazdálkodási célprogramok)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 startAt="8"/>
            </a:pPr>
            <a:r>
              <a:rPr lang="hu-HU" altLang="hu-HU" sz="2200" dirty="0"/>
              <a:t>Talajszennyezettség megállapítása, változásának nyomon követése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AutoNum type="arabicPeriod" startAt="8"/>
            </a:pPr>
            <a:endParaRPr lang="hu-HU" altLang="hu-HU" sz="2200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768156" y="83058"/>
            <a:ext cx="64436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b="1" dirty="0">
                <a:latin typeface="Arial" panose="020B0604020202020204" pitchFamily="34" charset="0"/>
              </a:rPr>
              <a:t>Miért van szükség talajvizsgálatokra?</a:t>
            </a:r>
            <a:endParaRPr lang="hu-HU" altLang="hu-HU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31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6715" y="1312"/>
            <a:ext cx="8833750" cy="6294757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96065" y="6006609"/>
            <a:ext cx="20017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/>
              <a:t>Forrás: http://dosoremi.hu/</a:t>
            </a:r>
          </a:p>
        </p:txBody>
      </p:sp>
    </p:spTree>
    <p:extLst>
      <p:ext uri="{BB962C8B-B14F-4D97-AF65-F5344CB8AC3E}">
        <p14:creationId xmlns:p14="http://schemas.microsoft.com/office/powerpoint/2010/main" val="328936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992314" y="-32179"/>
            <a:ext cx="87137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hu-HU" sz="2800" b="1" dirty="0">
                <a:latin typeface="+mj-lt"/>
              </a:rPr>
              <a:t>Talajvizsgálatok száma Magyarországon, 1981-2010</a:t>
            </a:r>
            <a:endParaRPr lang="hu-HU" sz="2800" dirty="0">
              <a:latin typeface="+mj-lt"/>
            </a:endParaRPr>
          </a:p>
        </p:txBody>
      </p:sp>
      <p:sp>
        <p:nvSpPr>
          <p:cNvPr id="34819" name="Rectangle 4"/>
          <p:cNvSpPr>
            <a:spLocks noChangeArrowheads="1"/>
          </p:cNvSpPr>
          <p:nvPr/>
        </p:nvSpPr>
        <p:spPr bwMode="auto">
          <a:xfrm>
            <a:off x="1739900" y="333375"/>
            <a:ext cx="87137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hu-HU" altLang="hu-HU">
              <a:latin typeface="Georgia" panose="02040502050405020303" pitchFamily="18" charset="0"/>
            </a:endParaRPr>
          </a:p>
        </p:txBody>
      </p:sp>
      <p:pic>
        <p:nvPicPr>
          <p:cNvPr id="34820" name="Picture 6" descr="D:\MrCsatho\Oktatás\SZIE Gödöllő\KÖRNYEZETKÍMÉLŐ NÖVÉNYTÁPLÁLÁS\ábrák\TVG 1981-2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023" y="981075"/>
            <a:ext cx="8243887" cy="498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zövegdoboz 1"/>
          <p:cNvSpPr txBox="1"/>
          <p:nvPr/>
        </p:nvSpPr>
        <p:spPr>
          <a:xfrm>
            <a:off x="222422" y="5535827"/>
            <a:ext cx="28173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 smtClean="0"/>
              <a:t>Forrás: Csathó, 2013</a:t>
            </a:r>
            <a:endParaRPr lang="hu-HU" sz="1200" dirty="0"/>
          </a:p>
        </p:txBody>
      </p:sp>
    </p:spTree>
    <p:extLst>
      <p:ext uri="{BB962C8B-B14F-4D97-AF65-F5344CB8AC3E}">
        <p14:creationId xmlns:p14="http://schemas.microsoft.com/office/powerpoint/2010/main" val="13633492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1026"/>
          <p:cNvSpPr>
            <a:spLocks noChangeArrowheads="1"/>
          </p:cNvSpPr>
          <p:nvPr/>
        </p:nvSpPr>
        <p:spPr bwMode="auto">
          <a:xfrm>
            <a:off x="1855594" y="158862"/>
            <a:ext cx="1013869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1" hangingPunct="1">
              <a:defRPr/>
            </a:pPr>
            <a:r>
              <a:rPr lang="hu-HU" altLang="hu-HU" sz="2400" b="1" dirty="0">
                <a:latin typeface="+mj-lt"/>
                <a:cs typeface="Arial" charset="0"/>
              </a:rPr>
              <a:t>Fenntartható (P) trágyázási szaktanácsadás alapelve szántóföldi növényekre</a:t>
            </a:r>
            <a:endParaRPr lang="hu-HU" altLang="hu-HU" sz="2400" dirty="0">
              <a:latin typeface="+mj-lt"/>
              <a:cs typeface="Arial" charset="0"/>
            </a:endParaRPr>
          </a:p>
          <a:p>
            <a:pPr algn="ctr" eaLnBrk="1" hangingPunct="1">
              <a:defRPr/>
            </a:pPr>
            <a:r>
              <a:rPr lang="hu-HU" altLang="hu-HU" sz="2400" dirty="0">
                <a:latin typeface="+mj-lt"/>
                <a:cs typeface="Arial" charset="0"/>
              </a:rPr>
              <a:t>(</a:t>
            </a:r>
            <a:r>
              <a:rPr lang="hu-HU" altLang="hu-HU" sz="2400" b="1" dirty="0" err="1">
                <a:latin typeface="+mj-lt"/>
                <a:cs typeface="Arial" charset="0"/>
              </a:rPr>
              <a:t>Vetter</a:t>
            </a:r>
            <a:r>
              <a:rPr lang="hu-HU" altLang="hu-HU" sz="2400" b="1" dirty="0">
                <a:latin typeface="+mj-lt"/>
                <a:cs typeface="Arial" charset="0"/>
              </a:rPr>
              <a:t> and </a:t>
            </a:r>
            <a:r>
              <a:rPr lang="hu-HU" altLang="hu-HU" sz="2400" b="1" dirty="0" err="1">
                <a:latin typeface="+mj-lt"/>
                <a:cs typeface="Arial" charset="0"/>
              </a:rPr>
              <a:t>Fruchtenicht</a:t>
            </a:r>
            <a:r>
              <a:rPr lang="hu-HU" altLang="hu-HU" sz="2400" b="1" dirty="0">
                <a:latin typeface="+mj-lt"/>
                <a:cs typeface="Arial" charset="0"/>
              </a:rPr>
              <a:t> (1974)</a:t>
            </a:r>
            <a:endParaRPr lang="en-US" altLang="hu-HU" sz="2400" dirty="0">
              <a:latin typeface="+mj-lt"/>
              <a:cs typeface="Arial" charset="0"/>
            </a:endParaRPr>
          </a:p>
        </p:txBody>
      </p:sp>
      <p:pic>
        <p:nvPicPr>
          <p:cNvPr id="19459" name="Picture 10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555" y="1283257"/>
            <a:ext cx="7289863" cy="4904118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3590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0" descr="Pszettart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430" y="1701611"/>
            <a:ext cx="4248150" cy="423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79" name="Text Box 41"/>
          <p:cNvSpPr txBox="1">
            <a:spLocks noChangeArrowheads="1"/>
          </p:cNvSpPr>
          <p:nvPr/>
        </p:nvSpPr>
        <p:spPr bwMode="auto">
          <a:xfrm>
            <a:off x="6037580" y="1210248"/>
            <a:ext cx="314400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hu-HU" altLang="hu-HU" sz="2400" b="1" dirty="0">
                <a:latin typeface="+mj-lt"/>
                <a:cs typeface="Arial" charset="0"/>
              </a:rPr>
              <a:t>Súlyos környezetvédelmi</a:t>
            </a:r>
          </a:p>
          <a:p>
            <a:pPr eaLnBrk="1" hangingPunct="1">
              <a:defRPr/>
            </a:pPr>
            <a:r>
              <a:rPr lang="hu-HU" altLang="hu-HU" sz="2400" b="1" dirty="0">
                <a:latin typeface="+mj-lt"/>
                <a:cs typeface="Arial" charset="0"/>
              </a:rPr>
              <a:t>problémák</a:t>
            </a:r>
          </a:p>
        </p:txBody>
      </p:sp>
      <p:sp>
        <p:nvSpPr>
          <p:cNvPr id="75780" name="Text Box 42"/>
          <p:cNvSpPr txBox="1">
            <a:spLocks noChangeArrowheads="1"/>
          </p:cNvSpPr>
          <p:nvPr/>
        </p:nvSpPr>
        <p:spPr bwMode="auto">
          <a:xfrm>
            <a:off x="6037580" y="4988814"/>
            <a:ext cx="38179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hu-HU" altLang="hu-HU" sz="2400" b="1" dirty="0">
                <a:latin typeface="+mj-lt"/>
                <a:cs typeface="Arial" charset="0"/>
              </a:rPr>
              <a:t>Súlyos agronómiai és</a:t>
            </a:r>
          </a:p>
          <a:p>
            <a:pPr eaLnBrk="1" hangingPunct="1">
              <a:defRPr/>
            </a:pPr>
            <a:r>
              <a:rPr lang="hu-HU" altLang="hu-HU" sz="2400" b="1" dirty="0">
                <a:latin typeface="+mj-lt"/>
                <a:cs typeface="Arial" charset="0"/>
              </a:rPr>
              <a:t>szociális problémák,</a:t>
            </a:r>
          </a:p>
          <a:p>
            <a:pPr eaLnBrk="1" hangingPunct="1">
              <a:defRPr/>
            </a:pPr>
            <a:r>
              <a:rPr lang="hu-HU" altLang="hu-HU" sz="2400" b="1" dirty="0">
                <a:latin typeface="+mj-lt"/>
                <a:cs typeface="Arial" charset="0"/>
              </a:rPr>
              <a:t>a vidék agóniája</a:t>
            </a:r>
          </a:p>
        </p:txBody>
      </p:sp>
      <p:sp>
        <p:nvSpPr>
          <p:cNvPr id="2" name="Szövegdoboz 1"/>
          <p:cNvSpPr txBox="1"/>
          <p:nvPr/>
        </p:nvSpPr>
        <p:spPr>
          <a:xfrm>
            <a:off x="1301496" y="73152"/>
            <a:ext cx="10890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dirty="0" smtClean="0"/>
              <a:t>A nem fenntartható tápanyag-utánpótlás jellemzői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23588064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Cím 1"/>
          <p:cNvSpPr>
            <a:spLocks noGrp="1"/>
          </p:cNvSpPr>
          <p:nvPr>
            <p:ph type="title" idx="4294967295"/>
          </p:nvPr>
        </p:nvSpPr>
        <p:spPr>
          <a:xfrm>
            <a:off x="2227993" y="128016"/>
            <a:ext cx="9842087" cy="1023684"/>
          </a:xfrm>
        </p:spPr>
        <p:txBody>
          <a:bodyPr/>
          <a:lstStyle/>
          <a:p>
            <a:pPr algn="ctr" eaLnBrk="1" hangingPunct="1"/>
            <a:r>
              <a:rPr lang="hu-HU" altLang="hu-HU" sz="2400" b="1" dirty="0">
                <a:solidFill>
                  <a:schemeClr val="tx1"/>
                </a:solidFill>
              </a:rPr>
              <a:t>Egyes európai országok 1991 és 2005 közötti becsült kumulált N mérleg </a:t>
            </a:r>
            <a:r>
              <a:rPr lang="hu-HU" altLang="hu-HU" sz="2400" b="1" dirty="0" smtClean="0">
                <a:solidFill>
                  <a:schemeClr val="tx1"/>
                </a:solidFill>
              </a:rPr>
              <a:t>egyenlege</a:t>
            </a:r>
            <a:r>
              <a:rPr lang="hu-HU" altLang="hu-HU" sz="2400" dirty="0" smtClean="0">
                <a:solidFill>
                  <a:schemeClr val="tx1"/>
                </a:solidFill>
              </a:rPr>
              <a:t> </a:t>
            </a:r>
            <a:r>
              <a:rPr lang="hu-HU" altLang="hu-HU" sz="2400" b="1" dirty="0">
                <a:solidFill>
                  <a:schemeClr val="tx1"/>
                </a:solidFill>
              </a:rPr>
              <a:t/>
            </a:r>
            <a:br>
              <a:rPr lang="hu-HU" altLang="hu-HU" sz="2400" b="1" dirty="0">
                <a:solidFill>
                  <a:schemeClr val="tx1"/>
                </a:solidFill>
              </a:rPr>
            </a:br>
            <a:r>
              <a:rPr lang="en-GB" altLang="hu-HU" sz="2400" b="1" dirty="0">
                <a:solidFill>
                  <a:schemeClr val="tx1"/>
                </a:solidFill>
              </a:rPr>
              <a:t>(N kg/ha </a:t>
            </a:r>
            <a:r>
              <a:rPr lang="hu-HU" altLang="hu-HU" sz="2400" b="1" dirty="0">
                <a:solidFill>
                  <a:schemeClr val="tx1"/>
                </a:solidFill>
              </a:rPr>
              <a:t>mezőgazdasági terület</a:t>
            </a:r>
            <a:r>
              <a:rPr lang="en-GB" altLang="hu-HU" sz="2400" b="1" dirty="0">
                <a:solidFill>
                  <a:schemeClr val="tx1"/>
                </a:solidFill>
              </a:rPr>
              <a:t>)</a:t>
            </a:r>
            <a:r>
              <a:rPr lang="hu-HU" altLang="hu-HU" sz="2400" dirty="0">
                <a:solidFill>
                  <a:schemeClr val="tx1"/>
                </a:solidFill>
              </a:rPr>
              <a:t> </a:t>
            </a:r>
            <a:br>
              <a:rPr lang="hu-HU" altLang="hu-HU" sz="2400" dirty="0">
                <a:solidFill>
                  <a:schemeClr val="tx1"/>
                </a:solidFill>
              </a:rPr>
            </a:br>
            <a:r>
              <a:rPr lang="hu-HU" altLang="hu-HU" sz="1800" b="1" dirty="0">
                <a:solidFill>
                  <a:schemeClr val="tx1"/>
                </a:solidFill>
              </a:rPr>
              <a:t>(</a:t>
            </a:r>
            <a:r>
              <a:rPr lang="hu-HU" altLang="hu-HU" sz="1800" b="1" dirty="0" err="1">
                <a:solidFill>
                  <a:schemeClr val="tx1"/>
                </a:solidFill>
              </a:rPr>
              <a:t>Csathó</a:t>
            </a:r>
            <a:r>
              <a:rPr lang="hu-HU" altLang="hu-HU" sz="1800" b="1" dirty="0">
                <a:solidFill>
                  <a:schemeClr val="tx1"/>
                </a:solidFill>
              </a:rPr>
              <a:t> és </a:t>
            </a:r>
            <a:r>
              <a:rPr lang="hu-HU" altLang="hu-HU" sz="1800" b="1" dirty="0" err="1">
                <a:solidFill>
                  <a:schemeClr val="tx1"/>
                </a:solidFill>
              </a:rPr>
              <a:t>Radimszky</a:t>
            </a:r>
            <a:r>
              <a:rPr lang="hu-HU" altLang="hu-HU" sz="1800" b="1" dirty="0">
                <a:solidFill>
                  <a:schemeClr val="tx1"/>
                </a:solidFill>
              </a:rPr>
              <a:t>, 2007)</a:t>
            </a:r>
          </a:p>
        </p:txBody>
      </p:sp>
      <p:pic>
        <p:nvPicPr>
          <p:cNvPr id="92163" name="Picture 4" descr="kum Nitrogén mérleg2 En +UK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21670" y="1709485"/>
            <a:ext cx="7255693" cy="4508436"/>
          </a:xfrm>
          <a:noFill/>
        </p:spPr>
      </p:pic>
    </p:spTree>
    <p:extLst>
      <p:ext uri="{BB962C8B-B14F-4D97-AF65-F5344CB8AC3E}">
        <p14:creationId xmlns:p14="http://schemas.microsoft.com/office/powerpoint/2010/main" val="193759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Cím 1"/>
          <p:cNvSpPr>
            <a:spLocks noGrp="1"/>
          </p:cNvSpPr>
          <p:nvPr>
            <p:ph type="title" idx="4294967295"/>
          </p:nvPr>
        </p:nvSpPr>
        <p:spPr>
          <a:xfrm>
            <a:off x="2167128" y="-265176"/>
            <a:ext cx="9802368" cy="1419225"/>
          </a:xfrm>
        </p:spPr>
        <p:txBody>
          <a:bodyPr/>
          <a:lstStyle/>
          <a:p>
            <a:pPr algn="ctr" eaLnBrk="1" hangingPunct="1"/>
            <a:r>
              <a:rPr lang="hu-HU" altLang="hu-HU" sz="2400" b="1" dirty="0">
                <a:solidFill>
                  <a:schemeClr val="tx1"/>
                </a:solidFill>
              </a:rPr>
              <a:t>Egyes európai országok 1991 és 2005 közötti becsült kumulált P mérleg egyenlege</a:t>
            </a:r>
            <a:r>
              <a:rPr lang="hu-HU" altLang="hu-HU" sz="2400" dirty="0">
                <a:solidFill>
                  <a:schemeClr val="tx1"/>
                </a:solidFill>
              </a:rPr>
              <a:t> </a:t>
            </a:r>
            <a:r>
              <a:rPr lang="hu-HU" altLang="hu-HU" sz="2400" b="1" dirty="0">
                <a:solidFill>
                  <a:schemeClr val="tx1"/>
                </a:solidFill>
              </a:rPr>
              <a:t/>
            </a:r>
            <a:br>
              <a:rPr lang="hu-HU" altLang="hu-HU" sz="2400" b="1" dirty="0">
                <a:solidFill>
                  <a:schemeClr val="tx1"/>
                </a:solidFill>
              </a:rPr>
            </a:br>
            <a:r>
              <a:rPr lang="en-GB" altLang="hu-HU" sz="2400" b="1" dirty="0">
                <a:solidFill>
                  <a:schemeClr val="tx1"/>
                </a:solidFill>
              </a:rPr>
              <a:t>(</a:t>
            </a:r>
            <a:r>
              <a:rPr lang="hu-HU" altLang="hu-HU" sz="2400" b="1" dirty="0">
                <a:solidFill>
                  <a:schemeClr val="tx1"/>
                </a:solidFill>
              </a:rPr>
              <a:t>P</a:t>
            </a:r>
            <a:r>
              <a:rPr lang="en-GB" altLang="hu-HU" sz="2400" b="1" dirty="0">
                <a:solidFill>
                  <a:schemeClr val="tx1"/>
                </a:solidFill>
              </a:rPr>
              <a:t> kg/ha </a:t>
            </a:r>
            <a:r>
              <a:rPr lang="hu-HU" altLang="hu-HU" sz="2400" b="1" dirty="0">
                <a:solidFill>
                  <a:schemeClr val="tx1"/>
                </a:solidFill>
              </a:rPr>
              <a:t>mezőgazdasági terület</a:t>
            </a:r>
            <a:r>
              <a:rPr lang="en-GB" altLang="hu-HU" sz="2400" b="1" dirty="0">
                <a:solidFill>
                  <a:schemeClr val="tx1"/>
                </a:solidFill>
              </a:rPr>
              <a:t>)</a:t>
            </a:r>
            <a:r>
              <a:rPr lang="hu-HU" altLang="hu-HU" sz="2400" dirty="0">
                <a:solidFill>
                  <a:schemeClr val="tx1"/>
                </a:solidFill>
              </a:rPr>
              <a:t> </a:t>
            </a:r>
            <a:r>
              <a:rPr lang="hu-HU" altLang="hu-HU" dirty="0" smtClean="0">
                <a:solidFill>
                  <a:schemeClr val="tx1"/>
                </a:solidFill>
              </a:rPr>
              <a:t/>
            </a:r>
            <a:br>
              <a:rPr lang="hu-HU" altLang="hu-HU" dirty="0" smtClean="0">
                <a:solidFill>
                  <a:schemeClr val="tx1"/>
                </a:solidFill>
              </a:rPr>
            </a:br>
            <a:r>
              <a:rPr lang="hu-HU" altLang="hu-HU" sz="1800" b="1" dirty="0">
                <a:solidFill>
                  <a:schemeClr val="tx1"/>
                </a:solidFill>
              </a:rPr>
              <a:t>(</a:t>
            </a:r>
            <a:r>
              <a:rPr lang="hu-HU" altLang="hu-HU" sz="1800" b="1" dirty="0" err="1">
                <a:solidFill>
                  <a:schemeClr val="tx1"/>
                </a:solidFill>
              </a:rPr>
              <a:t>Csathó</a:t>
            </a:r>
            <a:r>
              <a:rPr lang="hu-HU" altLang="hu-HU" sz="1800" b="1" dirty="0">
                <a:solidFill>
                  <a:schemeClr val="tx1"/>
                </a:solidFill>
              </a:rPr>
              <a:t> és </a:t>
            </a:r>
            <a:r>
              <a:rPr lang="hu-HU" altLang="hu-HU" sz="1800" b="1" dirty="0" err="1">
                <a:solidFill>
                  <a:schemeClr val="tx1"/>
                </a:solidFill>
              </a:rPr>
              <a:t>Radimszky</a:t>
            </a:r>
            <a:r>
              <a:rPr lang="hu-HU" altLang="hu-HU" sz="1800" b="1" dirty="0">
                <a:solidFill>
                  <a:schemeClr val="tx1"/>
                </a:solidFill>
              </a:rPr>
              <a:t>, 2007)</a:t>
            </a:r>
            <a:endParaRPr lang="hu-HU" altLang="hu-HU" sz="1800" dirty="0">
              <a:solidFill>
                <a:schemeClr val="tx1"/>
              </a:solidFill>
            </a:endParaRPr>
          </a:p>
        </p:txBody>
      </p:sp>
      <p:pic>
        <p:nvPicPr>
          <p:cNvPr id="94211" name="Picture 4" descr="kum Foszfor mérleg2 En elemiP +UK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97223" y="1752601"/>
            <a:ext cx="7057891" cy="4316412"/>
          </a:xfrm>
          <a:noFill/>
        </p:spPr>
      </p:pic>
    </p:spTree>
    <p:extLst>
      <p:ext uri="{BB962C8B-B14F-4D97-AF65-F5344CB8AC3E}">
        <p14:creationId xmlns:p14="http://schemas.microsoft.com/office/powerpoint/2010/main" val="269666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064" y="164757"/>
            <a:ext cx="9757535" cy="675504"/>
          </a:xfrm>
        </p:spPr>
        <p:txBody>
          <a:bodyPr>
            <a:noAutofit/>
          </a:bodyPr>
          <a:lstStyle/>
          <a:p>
            <a:pPr algn="ctr" eaLnBrk="1" hangingPunct="1"/>
            <a:r>
              <a:rPr lang="hu-HU" altLang="hu-HU" sz="2400" b="1" dirty="0"/>
              <a:t>A nyugat európai országok talajainak foszfor ellátottsága 1991-ben </a:t>
            </a:r>
            <a:r>
              <a:rPr lang="hu-HU" altLang="hu-HU" sz="2400" b="1" dirty="0" smtClean="0"/>
              <a:t/>
            </a:r>
            <a:br>
              <a:rPr lang="hu-HU" altLang="hu-HU" sz="2400" b="1" dirty="0" smtClean="0"/>
            </a:br>
            <a:r>
              <a:rPr lang="hu-HU" altLang="hu-HU" sz="1600" b="1" dirty="0" smtClean="0"/>
              <a:t>(</a:t>
            </a:r>
            <a:r>
              <a:rPr lang="hu-HU" altLang="hu-HU" sz="1600" b="1" dirty="0"/>
              <a:t>Forrás: Csathó Péter MTA TAKI</a:t>
            </a:r>
            <a:r>
              <a:rPr lang="hu-HU" altLang="hu-HU" sz="1600" b="1" dirty="0" smtClean="0"/>
              <a:t>)</a:t>
            </a:r>
            <a:endParaRPr lang="hu-HU" altLang="hu-HU" sz="1600" b="1" dirty="0"/>
          </a:p>
        </p:txBody>
      </p:sp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0342" y="1236664"/>
            <a:ext cx="7136828" cy="511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121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2485850" y="123568"/>
            <a:ext cx="9558927" cy="767604"/>
          </a:xfrm>
          <a:noFill/>
        </p:spPr>
        <p:txBody>
          <a:bodyPr>
            <a:normAutofit/>
          </a:bodyPr>
          <a:lstStyle/>
          <a:p>
            <a:pPr algn="ctr" eaLnBrk="1" hangingPunct="1"/>
            <a:r>
              <a:rPr lang="hu-HU" altLang="hu-HU" sz="2400" b="1" dirty="0"/>
              <a:t>A közép-kelet európai országok talajainak foszfor ellátottsága a 90-es évek elején </a:t>
            </a:r>
            <a:br>
              <a:rPr lang="hu-HU" altLang="hu-HU" sz="2400" b="1" dirty="0"/>
            </a:br>
            <a:r>
              <a:rPr lang="hu-HU" altLang="hu-HU" sz="1800" b="1" dirty="0"/>
              <a:t>(Forrás: Csathó Péter MTA TAKI</a:t>
            </a:r>
            <a:r>
              <a:rPr lang="hu-HU" altLang="hu-HU" sz="1800" b="1" dirty="0" smtClean="0"/>
              <a:t>)</a:t>
            </a:r>
            <a:endParaRPr lang="hu-HU" altLang="hu-HU" sz="1800" b="1" dirty="0"/>
          </a:p>
        </p:txBody>
      </p:sp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063" y="1287272"/>
            <a:ext cx="6586282" cy="4970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689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2034746" y="0"/>
            <a:ext cx="953941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hu-HU" altLang="hu-HU" sz="2800" b="1" dirty="0"/>
              <a:t>Terméstöbblet és terméshiány előrejelzése</a:t>
            </a:r>
            <a:r>
              <a:rPr lang="hu-HU" altLang="hu-HU" sz="2800" dirty="0"/>
              <a:t> </a:t>
            </a:r>
            <a:r>
              <a:rPr lang="hu-HU" altLang="hu-HU" sz="2000" b="1" dirty="0" smtClean="0"/>
              <a:t>(</a:t>
            </a:r>
            <a:r>
              <a:rPr lang="hu-HU" altLang="hu-HU" sz="2000" b="1" dirty="0"/>
              <a:t>Csathó, 2003)</a:t>
            </a:r>
          </a:p>
        </p:txBody>
      </p:sp>
      <p:pic>
        <p:nvPicPr>
          <p:cNvPr id="30723" name="Picture 3" descr="buza AL-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2851" y="1154800"/>
            <a:ext cx="7800975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820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2435879" y="0"/>
            <a:ext cx="814857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hu-HU" altLang="hu-HU" sz="2800" b="1" dirty="0"/>
              <a:t>Terméstöbblet és terméshiány előrejelzése</a:t>
            </a:r>
            <a:r>
              <a:rPr lang="hu-HU" altLang="hu-HU" sz="2800" dirty="0"/>
              <a:t> </a:t>
            </a:r>
            <a:r>
              <a:rPr lang="hu-HU" altLang="hu-HU" sz="2000" b="1" dirty="0" smtClean="0"/>
              <a:t>(</a:t>
            </a:r>
            <a:r>
              <a:rPr lang="hu-HU" altLang="hu-HU" sz="2000" b="1" dirty="0"/>
              <a:t>Csathó, 2003)</a:t>
            </a:r>
          </a:p>
        </p:txBody>
      </p:sp>
      <p:pic>
        <p:nvPicPr>
          <p:cNvPr id="31747" name="Picture 3" descr="kukorica AL-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139" y="1003687"/>
            <a:ext cx="7916862" cy="485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843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églalap 2"/>
          <p:cNvSpPr>
            <a:spLocks noChangeArrowheads="1"/>
          </p:cNvSpPr>
          <p:nvPr/>
        </p:nvSpPr>
        <p:spPr bwMode="auto">
          <a:xfrm>
            <a:off x="988541" y="594284"/>
            <a:ext cx="1065152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hu-HU" altLang="hu-HU" sz="2400" b="1" dirty="0"/>
              <a:t>A hazai szabadföldi P hatás kísérletek adatbázisában kapott összefüggéseken alapuló új, közepes P- ellátottsági kategóriák a  </a:t>
            </a:r>
            <a:r>
              <a:rPr lang="hu-HU" altLang="hu-HU" sz="2400" b="1" i="1" dirty="0" err="1"/>
              <a:t>P-igényes</a:t>
            </a:r>
            <a:r>
              <a:rPr lang="hu-HU" altLang="hu-HU" sz="2400" b="1" i="1" dirty="0"/>
              <a:t> </a:t>
            </a:r>
            <a:r>
              <a:rPr lang="hu-HU" altLang="hu-HU" sz="2400" b="1" dirty="0"/>
              <a:t>növénycsoportra, a talaj AL-P</a:t>
            </a:r>
            <a:r>
              <a:rPr lang="hu-HU" altLang="hu-HU" sz="2400" b="1" baseline="-25000" dirty="0"/>
              <a:t>2</a:t>
            </a:r>
            <a:r>
              <a:rPr lang="hu-HU" altLang="hu-HU" sz="2400" b="1" dirty="0"/>
              <a:t>O5-tartalma alapján </a:t>
            </a:r>
            <a:r>
              <a:rPr lang="hu-HU" altLang="hu-HU" sz="2000" b="1" dirty="0" smtClean="0"/>
              <a:t>(</a:t>
            </a:r>
            <a:r>
              <a:rPr lang="hu-HU" altLang="hu-HU" sz="2000" b="1" dirty="0"/>
              <a:t>Csathó, 2002)</a:t>
            </a:r>
            <a:endParaRPr lang="hu-HU" altLang="hu-HU" sz="2000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269695" y="2560981"/>
            <a:ext cx="8135938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hu-HU" altLang="hu-H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pH(</a:t>
            </a:r>
            <a:r>
              <a:rPr kumimoji="0" lang="hu-HU" altLang="hu-HU" sz="16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KCl</a:t>
            </a:r>
            <a:r>
              <a:rPr kumimoji="0" lang="hu-HU" altLang="hu-H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)	CaCO</a:t>
            </a:r>
            <a:r>
              <a:rPr kumimoji="0" lang="hu-HU" altLang="hu-HU" sz="1600" b="1" i="0" u="none" strike="noStrike" kern="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kumimoji="0" lang="hu-HU" altLang="hu-H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%	     </a:t>
            </a:r>
            <a:r>
              <a:rPr kumimoji="0" lang="hu-HU" altLang="hu-HU" sz="1600" b="1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Közepes P - ellátottság (AL-P</a:t>
            </a:r>
            <a:r>
              <a:rPr kumimoji="0" lang="hu-HU" altLang="hu-HU" sz="1600" b="1" i="0" u="sng" strike="noStrike" kern="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kumimoji="0" lang="hu-HU" altLang="hu-HU" sz="1600" b="1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kumimoji="0" lang="hu-HU" altLang="hu-HU" sz="1600" b="1" i="0" u="sng" strike="noStrike" kern="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5</a:t>
            </a:r>
            <a:r>
              <a:rPr kumimoji="0" lang="hu-HU" altLang="hu-HU" sz="1600" b="1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 mg/kg)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			homok	</a:t>
            </a:r>
            <a:r>
              <a:rPr kumimoji="0" lang="hu-HU" altLang="hu-HU" sz="16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h.vályog</a:t>
            </a:r>
            <a:r>
              <a:rPr kumimoji="0" lang="hu-HU" altLang="hu-H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	vályog 	</a:t>
            </a:r>
            <a:r>
              <a:rPr kumimoji="0" lang="hu-HU" altLang="hu-HU" sz="16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a.vályog</a:t>
            </a:r>
            <a:r>
              <a:rPr kumimoji="0" lang="hu-HU" altLang="hu-H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	agyag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hu-HU" altLang="hu-H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	3,5-5,5	     0	79-116	74-108	68-100	63-93	59-86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	5,6-6,5	     0	81-119	75-111	70-103	65-95	61-89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		  0,1-1	103-145	92-127	86-119	81-111	76-105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		  1,1-5	128-172	119-161	111-150	104-140	97-131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		5,1-10	146-198	137-185	128-172	119-160	111-150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	                  10,1-20	168-227	157-212	146-198	137-184	128-172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		 20,1-	176-238	165-223	154-207	143-194	134-181</a:t>
            </a:r>
          </a:p>
        </p:txBody>
      </p:sp>
    </p:spTree>
    <p:extLst>
      <p:ext uri="{BB962C8B-B14F-4D97-AF65-F5344CB8AC3E}">
        <p14:creationId xmlns:p14="http://schemas.microsoft.com/office/powerpoint/2010/main" val="2498598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term_gátló_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201" y="634960"/>
            <a:ext cx="7552203" cy="5617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748756" y="0"/>
            <a:ext cx="6840538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3000" b="1" dirty="0">
                <a:latin typeface="+mj-lt"/>
              </a:rPr>
              <a:t>A talaj termékenységét gátló tényezők</a:t>
            </a:r>
          </a:p>
        </p:txBody>
      </p:sp>
    </p:spTree>
    <p:extLst>
      <p:ext uri="{BB962C8B-B14F-4D97-AF65-F5344CB8AC3E}">
        <p14:creationId xmlns:p14="http://schemas.microsoft.com/office/powerpoint/2010/main" val="23841906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zövegdoboz 1"/>
          <p:cNvSpPr txBox="1">
            <a:spLocks noChangeArrowheads="1"/>
          </p:cNvSpPr>
          <p:nvPr/>
        </p:nvSpPr>
        <p:spPr bwMode="auto">
          <a:xfrm>
            <a:off x="1925639" y="6021388"/>
            <a:ext cx="83534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hu-HU" b="1" i="1" dirty="0">
                <a:solidFill>
                  <a:schemeClr val="bg1"/>
                </a:solidFill>
                <a:latin typeface="+mj-lt"/>
              </a:rPr>
              <a:t>10. A környezetkímélő növénytáplálási szaktanácsadási rendszer alapjai: </a:t>
            </a:r>
          </a:p>
          <a:p>
            <a:pPr algn="ctr">
              <a:defRPr/>
            </a:pPr>
            <a:r>
              <a:rPr lang="hu-HU" b="1" i="1" dirty="0">
                <a:solidFill>
                  <a:schemeClr val="bg1"/>
                </a:solidFill>
                <a:latin typeface="+mj-lt"/>
              </a:rPr>
              <a:t>A hazai szabadföldi NPK trágyázási tartamkísérletek adatbázisának értékelése </a:t>
            </a:r>
          </a:p>
        </p:txBody>
      </p:sp>
      <p:sp>
        <p:nvSpPr>
          <p:cNvPr id="33795" name="Téglalap 2"/>
          <p:cNvSpPr>
            <a:spLocks noChangeArrowheads="1"/>
          </p:cNvSpPr>
          <p:nvPr/>
        </p:nvSpPr>
        <p:spPr bwMode="auto">
          <a:xfrm>
            <a:off x="1048415" y="546572"/>
            <a:ext cx="1023963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hu-HU" altLang="hu-HU" sz="2400" b="1" dirty="0"/>
              <a:t>A hazai szabadföldi P hatás kísérletek adatbázisában kapott összefüggéseken alapuló új, közepes P- ellátottsági kategóriák  a </a:t>
            </a:r>
            <a:r>
              <a:rPr lang="hu-HU" altLang="hu-HU" sz="2400" b="1" i="1" dirty="0"/>
              <a:t>P-re kevésbé  igényes </a:t>
            </a:r>
            <a:r>
              <a:rPr lang="hu-HU" altLang="hu-HU" sz="2400" b="1" dirty="0"/>
              <a:t>növénycsoportra, </a:t>
            </a:r>
            <a:r>
              <a:rPr lang="hu-HU" altLang="hu-HU" sz="2400" b="1" dirty="0" smtClean="0"/>
              <a:t> a </a:t>
            </a:r>
            <a:r>
              <a:rPr lang="hu-HU" altLang="hu-HU" sz="2400" b="1" dirty="0"/>
              <a:t>talaj AL-P</a:t>
            </a:r>
            <a:r>
              <a:rPr lang="hu-HU" altLang="hu-HU" sz="2400" b="1" baseline="-25000" dirty="0"/>
              <a:t>2</a:t>
            </a:r>
            <a:r>
              <a:rPr lang="hu-HU" altLang="hu-HU" sz="2400" b="1" dirty="0"/>
              <a:t>O5-tartalma alapján </a:t>
            </a:r>
            <a:r>
              <a:rPr lang="hu-HU" altLang="hu-HU" sz="2000" b="1" dirty="0" smtClean="0"/>
              <a:t>(</a:t>
            </a:r>
            <a:r>
              <a:rPr lang="hu-HU" altLang="hu-HU" sz="2000" b="1" dirty="0"/>
              <a:t>Csathó, 2002)</a:t>
            </a:r>
            <a:endParaRPr lang="hu-HU" altLang="hu-HU" sz="20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92312" y="2660951"/>
            <a:ext cx="8351837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hu-HU" altLang="hu-H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pH(</a:t>
            </a:r>
            <a:r>
              <a:rPr kumimoji="0" lang="hu-HU" altLang="hu-HU" sz="16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KCl</a:t>
            </a:r>
            <a:r>
              <a:rPr kumimoji="0" lang="hu-HU" altLang="hu-H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)	CaCO</a:t>
            </a:r>
            <a:r>
              <a:rPr kumimoji="0" lang="hu-HU" altLang="hu-HU" sz="1600" b="1" i="0" u="none" strike="noStrike" kern="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kumimoji="0" lang="hu-HU" altLang="hu-H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%	     </a:t>
            </a:r>
            <a:r>
              <a:rPr kumimoji="0" lang="hu-HU" altLang="hu-HU" sz="1600" b="1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Közepes P - ellátottság (AL-P</a:t>
            </a:r>
            <a:r>
              <a:rPr kumimoji="0" lang="hu-HU" altLang="hu-HU" sz="1600" b="1" i="0" u="sng" strike="noStrike" kern="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kumimoji="0" lang="hu-HU" altLang="hu-HU" sz="1600" b="1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kumimoji="0" lang="hu-HU" altLang="hu-HU" sz="1600" b="1" i="0" u="sng" strike="noStrike" kern="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5</a:t>
            </a:r>
            <a:r>
              <a:rPr kumimoji="0" lang="hu-HU" altLang="hu-HU" sz="1600" b="1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 mg/kg)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			homok	</a:t>
            </a:r>
            <a:r>
              <a:rPr kumimoji="0" lang="hu-HU" altLang="hu-HU" sz="16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h.vályog</a:t>
            </a:r>
            <a:r>
              <a:rPr kumimoji="0" lang="hu-HU" altLang="hu-H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	vályog 	</a:t>
            </a:r>
            <a:r>
              <a:rPr kumimoji="0" lang="hu-HU" altLang="hu-HU" sz="16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a.vályog</a:t>
            </a:r>
            <a:r>
              <a:rPr kumimoji="0" lang="hu-HU" altLang="hu-H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	agyag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hu-HU" altLang="hu-H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	3,5-5,5	    0	39-78	36-73	34-67	31-62	29-58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	5,6-6,5	    0	40-80	37-74	35-69	32-64	30-60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		 0,1-1	59-102	55-91	51-85	48-80	45-75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		 1,1-5	81-127	76-118	71-110	66-103	62-96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		5,1-10	93-145	87-136	81-127	76-118	71-110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	                   10,1-20	106-167	99-156	93-145	87-136	81-127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		20,1-	112-175	104-164	97-153	91-142	85-133</a:t>
            </a:r>
          </a:p>
        </p:txBody>
      </p:sp>
    </p:spTree>
    <p:extLst>
      <p:ext uri="{BB962C8B-B14F-4D97-AF65-F5344CB8AC3E}">
        <p14:creationId xmlns:p14="http://schemas.microsoft.com/office/powerpoint/2010/main" val="252379246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Élőláb helye 4"/>
          <p:cNvSpPr txBox="1">
            <a:spLocks noGrp="1"/>
          </p:cNvSpPr>
          <p:nvPr/>
        </p:nvSpPr>
        <p:spPr bwMode="auto">
          <a:xfrm>
            <a:off x="4648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hu-HU" altLang="hu-HU" sz="1400"/>
              <a:t>Szakirányító továbbképzés,                  2015. november 27.</a:t>
            </a:r>
          </a:p>
        </p:txBody>
      </p:sp>
      <p:pic>
        <p:nvPicPr>
          <p:cNvPr id="88067" name="Kép 3" descr="nitrat_valtozas_kics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88" y="0"/>
            <a:ext cx="95758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649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Cím 1"/>
          <p:cNvSpPr>
            <a:spLocks noGrp="1"/>
          </p:cNvSpPr>
          <p:nvPr>
            <p:ph type="title" idx="4294967295"/>
          </p:nvPr>
        </p:nvSpPr>
        <p:spPr bwMode="auto">
          <a:xfrm>
            <a:off x="0" y="0"/>
            <a:ext cx="12192000" cy="1428750"/>
          </a:xfrm>
          <a:solidFill>
            <a:schemeClr val="bg1"/>
          </a:solidFill>
        </p:spPr>
        <p:txBody>
          <a:bodyPr wrap="square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u-HU" sz="2800" smtClean="0"/>
              <a:t>A tenyészidőszak alatt maximálisan kijuttatható N hatóanyag (kg/ha) főbb szántóföldi növények esetén termőhelyenként a talaj tápanyag-ellátottságának függvényében, átlagos termőhelyenkénti átlagtermésre számolva</a:t>
            </a:r>
          </a:p>
        </p:txBody>
      </p:sp>
      <p:pic>
        <p:nvPicPr>
          <p:cNvPr id="10957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71938"/>
            <a:ext cx="1219200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85938"/>
            <a:ext cx="12192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3041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artalom helye 2"/>
          <p:cNvSpPr>
            <a:spLocks noGrp="1"/>
          </p:cNvSpPr>
          <p:nvPr>
            <p:ph idx="4294967295"/>
          </p:nvPr>
        </p:nvSpPr>
        <p:spPr>
          <a:xfrm>
            <a:off x="952500" y="1643063"/>
            <a:ext cx="10363200" cy="4114800"/>
          </a:xfrm>
        </p:spPr>
        <p:txBody>
          <a:bodyPr lIns="91440" rIns="91440"/>
          <a:lstStyle/>
          <a:p>
            <a:pPr>
              <a:buFont typeface="Calibri" pitchFamily="34" charset="0"/>
              <a:buNone/>
            </a:pPr>
            <a:r>
              <a:rPr lang="hu-HU" dirty="0" smtClean="0"/>
              <a:t>Csernozjom talajokon</a:t>
            </a:r>
          </a:p>
          <a:p>
            <a:pPr>
              <a:buFont typeface="Calibri" pitchFamily="34" charset="0"/>
              <a:buNone/>
            </a:pPr>
            <a:r>
              <a:rPr lang="hu-HU" dirty="0" smtClean="0"/>
              <a:t>	Őszi búza	7 tonna</a:t>
            </a:r>
          </a:p>
          <a:p>
            <a:pPr>
              <a:buFont typeface="Calibri" pitchFamily="34" charset="0"/>
              <a:buNone/>
            </a:pPr>
            <a:r>
              <a:rPr lang="hu-HU" dirty="0" smtClean="0"/>
              <a:t>	Kukorica	7,6 tonna</a:t>
            </a:r>
          </a:p>
          <a:p>
            <a:pPr>
              <a:buFont typeface="Calibri" pitchFamily="34" charset="0"/>
              <a:buNone/>
            </a:pPr>
            <a:endParaRPr lang="hu-HU" dirty="0" smtClean="0"/>
          </a:p>
          <a:p>
            <a:pPr>
              <a:buFont typeface="Calibri" pitchFamily="34" charset="0"/>
              <a:buNone/>
            </a:pPr>
            <a:r>
              <a:rPr lang="hu-HU" dirty="0" smtClean="0"/>
              <a:t>Homok talajokon</a:t>
            </a:r>
          </a:p>
          <a:p>
            <a:pPr>
              <a:buFont typeface="Calibri" pitchFamily="34" charset="0"/>
              <a:buNone/>
            </a:pPr>
            <a:r>
              <a:rPr lang="hu-HU" dirty="0" smtClean="0"/>
              <a:t>	Őszi búza	4,8 tonna</a:t>
            </a:r>
          </a:p>
          <a:p>
            <a:pPr>
              <a:buFont typeface="Calibri" pitchFamily="34" charset="0"/>
              <a:buNone/>
            </a:pPr>
            <a:r>
              <a:rPr lang="hu-HU" dirty="0" smtClean="0"/>
              <a:t>	Kukorica	6 tonna</a:t>
            </a:r>
          </a:p>
          <a:p>
            <a:pPr>
              <a:buFont typeface="Calibri" pitchFamily="34" charset="0"/>
              <a:buNone/>
            </a:pPr>
            <a:endParaRPr lang="hu-HU" dirty="0" smtClean="0"/>
          </a:p>
        </p:txBody>
      </p:sp>
      <p:sp>
        <p:nvSpPr>
          <p:cNvPr id="110596" name="Cím 4"/>
          <p:cNvSpPr>
            <a:spLocks noGrp="1"/>
          </p:cNvSpPr>
          <p:nvPr>
            <p:ph type="title" idx="4294967295"/>
          </p:nvPr>
        </p:nvSpPr>
        <p:spPr bwMode="auto">
          <a:xfrm>
            <a:off x="952500" y="618608"/>
            <a:ext cx="10363200" cy="461793"/>
          </a:xfrm>
          <a:noFill/>
        </p:spPr>
        <p:txBody>
          <a:bodyPr wrap="square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hu-HU" sz="2800" dirty="0" smtClean="0"/>
              <a:t>Maximálisan tervezhető termésmennyiségek nitrátérzékeny területeken</a:t>
            </a:r>
          </a:p>
        </p:txBody>
      </p:sp>
      <p:pic>
        <p:nvPicPr>
          <p:cNvPr id="101378" name="Picture 2" descr="https://www.agrar.basf.de/agroportal/de/media/migrated/de/produkte_neu_1/medax_top_1/MedaxTop_Weizen_700x350p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718" y="2306594"/>
            <a:ext cx="7338886" cy="3669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617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/>
              <a:t>Nitrát adatszolgáltatás</a:t>
            </a:r>
            <a:endParaRPr lang="hu-HU" dirty="0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112" y="2266950"/>
            <a:ext cx="9629775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86208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832" y="1453896"/>
            <a:ext cx="10660378" cy="1816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01279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32" y="687578"/>
            <a:ext cx="11500022" cy="6096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11619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39" y="662168"/>
            <a:ext cx="11648303" cy="5960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90786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8213" y="0"/>
            <a:ext cx="77724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hu-HU" altLang="hu-HU" sz="3600" b="1" dirty="0" smtClean="0"/>
              <a:t>Köszönöm a figyelmüket!</a:t>
            </a:r>
          </a:p>
        </p:txBody>
      </p:sp>
      <p:pic>
        <p:nvPicPr>
          <p:cNvPr id="101380" name="Picture 4" descr="I14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363" y="1097757"/>
            <a:ext cx="3667125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81" name="Picture 5" descr="I15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619" y="1143000"/>
            <a:ext cx="3768725" cy="513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671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42202"/>
            <a:ext cx="10058400" cy="82232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hu-HU" altLang="hu-HU" sz="3600" b="1" dirty="0" smtClean="0">
                <a:solidFill>
                  <a:schemeClr val="tx1"/>
                </a:solidFill>
              </a:rPr>
              <a:t>Tápanyag források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2819400"/>
            <a:ext cx="7772400" cy="1981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hu-HU" altLang="hu-HU" b="1" smtClean="0"/>
              <a:t>Makroelemek: N, P</a:t>
            </a:r>
            <a:r>
              <a:rPr lang="hu-HU" altLang="hu-HU" b="1" baseline="-25000" smtClean="0"/>
              <a:t>2</a:t>
            </a:r>
            <a:r>
              <a:rPr lang="hu-HU" altLang="hu-HU" b="1" smtClean="0"/>
              <a:t>O</a:t>
            </a:r>
            <a:r>
              <a:rPr lang="hu-HU" altLang="hu-HU" b="1" baseline="-25000" smtClean="0"/>
              <a:t>5</a:t>
            </a:r>
            <a:r>
              <a:rPr lang="hu-HU" altLang="hu-HU" b="1" smtClean="0"/>
              <a:t>, K</a:t>
            </a:r>
            <a:r>
              <a:rPr lang="hu-HU" altLang="hu-HU" b="1" baseline="-25000" smtClean="0"/>
              <a:t>2</a:t>
            </a:r>
            <a:r>
              <a:rPr lang="hu-HU" altLang="hu-HU" b="1" smtClean="0"/>
              <a:t>O</a:t>
            </a:r>
            <a:endParaRPr lang="hu-HU" altLang="hu-HU" b="1" baseline="-25000" smtClean="0"/>
          </a:p>
          <a:p>
            <a:pPr eaLnBrk="1" hangingPunct="1">
              <a:buFontTx/>
              <a:buNone/>
            </a:pPr>
            <a:r>
              <a:rPr lang="hu-HU" altLang="hu-HU" b="1" smtClean="0"/>
              <a:t>Mezoelemek: Mg, Fe, Ca, S,</a:t>
            </a:r>
          </a:p>
          <a:p>
            <a:pPr eaLnBrk="1" hangingPunct="1">
              <a:buFontTx/>
              <a:buNone/>
            </a:pPr>
            <a:r>
              <a:rPr lang="hu-HU" altLang="hu-HU" b="1" smtClean="0"/>
              <a:t>Mikroelemek: Cu, Zn, B, Mn, Mo</a:t>
            </a:r>
            <a:endParaRPr lang="hu-HU" altLang="hu-HU" smtClean="0"/>
          </a:p>
        </p:txBody>
      </p:sp>
    </p:spTree>
    <p:extLst>
      <p:ext uri="{BB962C8B-B14F-4D97-AF65-F5344CB8AC3E}">
        <p14:creationId xmlns:p14="http://schemas.microsoft.com/office/powerpoint/2010/main" val="1352943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  <p:bldP spid="3075" grpId="0" build="p" autoUpdateAnimBg="0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00656" y="371856"/>
            <a:ext cx="7772400" cy="838200"/>
          </a:xfrm>
        </p:spPr>
        <p:txBody>
          <a:bodyPr/>
          <a:lstStyle/>
          <a:p>
            <a:pPr eaLnBrk="1" hangingPunct="1"/>
            <a:r>
              <a:rPr lang="hu-HU" altLang="hu-HU" sz="4000" b="1" dirty="0">
                <a:solidFill>
                  <a:schemeClr val="tx1"/>
                </a:solidFill>
              </a:rPr>
              <a:t>Tápanyag visszapótlás módjai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2376" y="1517904"/>
            <a:ext cx="10305288" cy="5111496"/>
          </a:xfrm>
        </p:spPr>
        <p:txBody>
          <a:bodyPr/>
          <a:lstStyle/>
          <a:p>
            <a:pPr marL="609600" indent="-609600" eaLnBrk="1" hangingPunct="1">
              <a:buClr>
                <a:schemeClr val="tx1"/>
              </a:buClr>
              <a:buFontTx/>
              <a:buAutoNum type="arabicPeriod"/>
            </a:pPr>
            <a:r>
              <a:rPr lang="hu-HU" altLang="hu-HU" sz="2400" b="1" dirty="0">
                <a:solidFill>
                  <a:schemeClr val="tx1"/>
                </a:solidFill>
              </a:rPr>
              <a:t>Különböző szerves trágyák alkalmazásával: </a:t>
            </a:r>
            <a:r>
              <a:rPr lang="hu-HU" altLang="hu-HU" sz="2400" b="1" dirty="0" smtClean="0">
                <a:solidFill>
                  <a:schemeClr val="tx1"/>
                </a:solidFill>
              </a:rPr>
              <a:t>istállótrágya, hígtrágya, </a:t>
            </a:r>
            <a:r>
              <a:rPr lang="hu-HU" altLang="hu-HU" sz="2400" b="1" dirty="0">
                <a:solidFill>
                  <a:schemeClr val="tx1"/>
                </a:solidFill>
              </a:rPr>
              <a:t>komposzt, zöldtrágya, kevert trágya, tőzeges trágya, földkeverékek, </a:t>
            </a:r>
            <a:r>
              <a:rPr lang="hu-HU" altLang="hu-HU" sz="2400" b="1" dirty="0" err="1">
                <a:solidFill>
                  <a:schemeClr val="tx1"/>
                </a:solidFill>
              </a:rPr>
              <a:t>növ-és</a:t>
            </a:r>
            <a:r>
              <a:rPr lang="hu-HU" altLang="hu-HU" sz="2400" b="1" dirty="0">
                <a:solidFill>
                  <a:schemeClr val="tx1"/>
                </a:solidFill>
              </a:rPr>
              <a:t> gyökérmaradvány – kis gazdaság, </a:t>
            </a:r>
            <a:r>
              <a:rPr lang="hu-HU" altLang="hu-HU" sz="2400" b="1" dirty="0" err="1">
                <a:solidFill>
                  <a:schemeClr val="tx1"/>
                </a:solidFill>
              </a:rPr>
              <a:t>biotermesztés</a:t>
            </a:r>
            <a:r>
              <a:rPr lang="hu-HU" altLang="hu-HU" sz="2400" b="1" dirty="0">
                <a:solidFill>
                  <a:schemeClr val="tx1"/>
                </a:solidFill>
              </a:rPr>
              <a:t>, környezetkímélő gazdálkodás.</a:t>
            </a:r>
          </a:p>
          <a:p>
            <a:pPr marL="609600" indent="-609600" eaLnBrk="1" hangingPunct="1">
              <a:buClr>
                <a:schemeClr val="tx1"/>
              </a:buClr>
              <a:buFontTx/>
              <a:buAutoNum type="arabicPeriod"/>
            </a:pPr>
            <a:r>
              <a:rPr lang="hu-HU" altLang="hu-HU" sz="2400" b="1" dirty="0"/>
              <a:t>Műtrágyák alkalmazásával</a:t>
            </a:r>
          </a:p>
          <a:p>
            <a:pPr marL="609600" indent="-609600" eaLnBrk="1" hangingPunct="1">
              <a:buClr>
                <a:schemeClr val="tx1"/>
              </a:buClr>
              <a:buNone/>
            </a:pPr>
            <a:r>
              <a:rPr lang="hu-HU" altLang="hu-HU" sz="2400" b="1" dirty="0"/>
              <a:t>	Nincs </a:t>
            </a:r>
            <a:r>
              <a:rPr lang="hu-HU" altLang="hu-HU" sz="2400" b="1" dirty="0" err="1"/>
              <a:t>szervesanyag</a:t>
            </a:r>
            <a:r>
              <a:rPr lang="hu-HU" altLang="hu-HU" sz="2400" b="1" dirty="0"/>
              <a:t> – elsősorban nagyüzemek, intenzív gazdálkodás.</a:t>
            </a:r>
          </a:p>
          <a:p>
            <a:pPr marL="609600" indent="-609600" eaLnBrk="1" hangingPunct="1">
              <a:buClr>
                <a:schemeClr val="tx1"/>
              </a:buClr>
              <a:buFontTx/>
              <a:buAutoNum type="arabicPeriod" startAt="3"/>
            </a:pPr>
            <a:r>
              <a:rPr lang="hu-HU" altLang="hu-HU" sz="2400" b="1" dirty="0"/>
              <a:t>Egyéb anyagok: - ásványok</a:t>
            </a:r>
          </a:p>
          <a:p>
            <a:pPr marL="609600" indent="-609600" eaLnBrk="1" hangingPunct="1">
              <a:buClr>
                <a:schemeClr val="tx1"/>
              </a:buClr>
              <a:buNone/>
            </a:pPr>
            <a:r>
              <a:rPr lang="hu-HU" altLang="hu-HU" sz="2400" b="1" dirty="0"/>
              <a:t>				 - kőzetőrlemények</a:t>
            </a:r>
          </a:p>
          <a:p>
            <a:pPr marL="609600" indent="-609600" eaLnBrk="1" hangingPunct="1">
              <a:buClr>
                <a:schemeClr val="tx1"/>
              </a:buClr>
              <a:buNone/>
            </a:pPr>
            <a:r>
              <a:rPr lang="hu-HU" altLang="hu-HU" sz="2400" b="1" dirty="0"/>
              <a:t>				 - baktérium trágya</a:t>
            </a:r>
          </a:p>
          <a:p>
            <a:pPr marL="609600" indent="-609600" eaLnBrk="1" hangingPunct="1">
              <a:buClr>
                <a:schemeClr val="tx1"/>
              </a:buClr>
              <a:buNone/>
            </a:pPr>
            <a:r>
              <a:rPr lang="hu-HU" altLang="hu-HU" sz="2400" b="1" dirty="0"/>
              <a:t>				 - CO</a:t>
            </a:r>
            <a:r>
              <a:rPr lang="hu-HU" altLang="hu-HU" sz="2400" b="1" baseline="-25000" dirty="0"/>
              <a:t>2</a:t>
            </a:r>
            <a:r>
              <a:rPr lang="hu-HU" altLang="hu-HU" sz="2400" b="1" dirty="0"/>
              <a:t> </a:t>
            </a:r>
            <a:r>
              <a:rPr lang="hu-HU" altLang="hu-HU" sz="2400" b="1" dirty="0" smtClean="0"/>
              <a:t>trágya</a:t>
            </a:r>
            <a:endParaRPr lang="hu-HU" altLang="hu-HU" sz="2400" b="1" dirty="0"/>
          </a:p>
        </p:txBody>
      </p:sp>
    </p:spTree>
    <p:extLst>
      <p:ext uri="{BB962C8B-B14F-4D97-AF65-F5344CB8AC3E}">
        <p14:creationId xmlns:p14="http://schemas.microsoft.com/office/powerpoint/2010/main" val="984505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2117124" y="64935"/>
            <a:ext cx="932523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000" b="1" dirty="0" smtClean="0">
                <a:latin typeface="Arial" panose="020B0604020202020204" pitchFamily="34" charset="0"/>
              </a:rPr>
              <a:t>A tápanyagok </a:t>
            </a:r>
            <a:r>
              <a:rPr lang="hu-HU" altLang="hu-HU" sz="2000" b="1" dirty="0">
                <a:latin typeface="Arial" panose="020B0604020202020204" pitchFamily="34" charset="0"/>
              </a:rPr>
              <a:t>felvehetőségét, hasznosítását befolyásoló tényezők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1571817" y="1453199"/>
            <a:ext cx="8353425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«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Clr>
                <a:schemeClr val="tx2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spcBef>
                <a:spcPct val="20000"/>
              </a:spcBef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hu-HU" altLang="hu-HU" sz="2000" b="1" dirty="0"/>
              <a:t>A rendelkezésre álló tápanyagforrások, tápanyagok meg-kötődése, mozgékonysága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</a:t>
            </a:r>
            <a:r>
              <a:rPr lang="hu-HU" altLang="hu-HU" sz="2000" u="sng" dirty="0"/>
              <a:t>Tápanyag források:</a:t>
            </a:r>
            <a:r>
              <a:rPr lang="hu-HU" altLang="hu-HU" sz="2000" dirty="0"/>
              <a:t> </a:t>
            </a:r>
            <a:r>
              <a:rPr lang="hu-HU" altLang="hu-HU" sz="2000" dirty="0" err="1"/>
              <a:t>szervesanyagok</a:t>
            </a:r>
            <a:r>
              <a:rPr lang="hu-HU" altLang="hu-HU" sz="2000" dirty="0"/>
              <a:t>, műtrágya, ásványok, kolloidok felületén megkötött tápanyag.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</a:t>
            </a:r>
            <a:r>
              <a:rPr lang="hu-HU" altLang="hu-HU" sz="2000" u="sng" dirty="0"/>
              <a:t>Tápanyagfelvétel</a:t>
            </a:r>
            <a:r>
              <a:rPr lang="hu-HU" altLang="hu-HU" sz="2000" dirty="0"/>
              <a:t>: talajoldatból (változó koncentráció és összetétel)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</a:t>
            </a:r>
            <a:r>
              <a:rPr lang="hu-HU" altLang="hu-HU" sz="2000" u="sng" dirty="0"/>
              <a:t>Tápanyagok csoportosítása felvehetőség szerint</a:t>
            </a:r>
            <a:r>
              <a:rPr lang="hu-HU" altLang="hu-HU" sz="2000" dirty="0"/>
              <a:t>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	összes tápanyag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	aktuálisan könnyen felvehető (összes N 1-2%-a) talajoldatból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	potenciálisan felvehető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	felvehetetlen tápanyag (N készlet 20-40%-a)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</a:t>
            </a:r>
            <a:r>
              <a:rPr lang="hu-HU" altLang="hu-HU" sz="2000" u="sng" dirty="0"/>
              <a:t>Tápanyagok mozgékonysága</a:t>
            </a:r>
            <a:r>
              <a:rPr lang="hu-HU" altLang="hu-HU" sz="2000" dirty="0"/>
              <a:t>: NO</a:t>
            </a:r>
            <a:r>
              <a:rPr lang="hu-HU" altLang="hu-HU" sz="2000" baseline="-25000" dirty="0"/>
              <a:t>3</a:t>
            </a:r>
            <a:r>
              <a:rPr lang="hu-HU" altLang="hu-HU" sz="2000" dirty="0"/>
              <a:t>: gyorsan, NH</a:t>
            </a:r>
            <a:r>
              <a:rPr lang="hu-HU" altLang="hu-HU" sz="2000" baseline="-25000" dirty="0"/>
              <a:t>4</a:t>
            </a:r>
            <a:r>
              <a:rPr lang="hu-HU" altLang="hu-HU" sz="2000" dirty="0"/>
              <a:t>: közepes, K: közepes, ill. gyenge, P: gyenge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</a:t>
            </a:r>
            <a:r>
              <a:rPr lang="hu-HU" altLang="hu-HU" sz="2000" u="sng" dirty="0"/>
              <a:t>Tápanyagveszteség</a:t>
            </a:r>
            <a:r>
              <a:rPr lang="hu-HU" altLang="hu-HU" sz="2000" dirty="0"/>
              <a:t>: </a:t>
            </a:r>
            <a:r>
              <a:rPr lang="hu-HU" altLang="hu-HU" sz="2000" i="1" dirty="0"/>
              <a:t>Kimosódás</a:t>
            </a:r>
            <a:r>
              <a:rPr lang="hu-HU" altLang="hu-HU" sz="2000" dirty="0"/>
              <a:t>: mélyebb rétegekbe, esetleg a talajvízbe. </a:t>
            </a:r>
            <a:r>
              <a:rPr lang="hu-HU" altLang="hu-HU" sz="2000" i="1" dirty="0"/>
              <a:t>Elsodródás</a:t>
            </a:r>
            <a:r>
              <a:rPr lang="hu-HU" altLang="hu-HU" sz="2000" dirty="0"/>
              <a:t>: víz, szél. </a:t>
            </a:r>
            <a:r>
              <a:rPr lang="hu-HU" altLang="hu-HU" sz="2000" i="1" dirty="0"/>
              <a:t>Gázveszteség</a:t>
            </a:r>
            <a:r>
              <a:rPr lang="hu-HU" altLang="hu-HU" sz="2000" dirty="0"/>
              <a:t>. Erős </a:t>
            </a:r>
            <a:r>
              <a:rPr lang="hu-HU" altLang="hu-HU" sz="2000" i="1" dirty="0"/>
              <a:t>megkötődés</a:t>
            </a:r>
            <a:r>
              <a:rPr lang="hu-HU" altLang="hu-HU" sz="2000" dirty="0"/>
              <a:t>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346993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1642" y="1472185"/>
            <a:ext cx="7205851" cy="4582758"/>
          </a:xfrm>
          <a:prstGeom prst="rect">
            <a:avLst/>
          </a:prstGeom>
        </p:spPr>
      </p:pic>
      <p:sp>
        <p:nvSpPr>
          <p:cNvPr id="3" name="Téglalap 2"/>
          <p:cNvSpPr/>
          <p:nvPr/>
        </p:nvSpPr>
        <p:spPr>
          <a:xfrm>
            <a:off x="2941203" y="0"/>
            <a:ext cx="80909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400" dirty="0"/>
              <a:t>A nitrogénformák ideális eloszlása a talajban (Kátai, 2011)</a:t>
            </a:r>
          </a:p>
        </p:txBody>
      </p:sp>
    </p:spTree>
    <p:extLst>
      <p:ext uri="{BB962C8B-B14F-4D97-AF65-F5344CB8AC3E}">
        <p14:creationId xmlns:p14="http://schemas.microsoft.com/office/powerpoint/2010/main" val="295764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3307029" y="-156732"/>
            <a:ext cx="59753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hu-HU" altLang="hu-HU" sz="3400" dirty="0">
                <a:latin typeface="Arial" panose="020B0604020202020204" pitchFamily="34" charset="0"/>
              </a:rPr>
              <a:t>A </a:t>
            </a:r>
            <a:r>
              <a:rPr lang="hu-HU" altLang="hu-HU" sz="3400" dirty="0" smtClean="0">
                <a:latin typeface="Arial" panose="020B0604020202020204" pitchFamily="34" charset="0"/>
              </a:rPr>
              <a:t>nitrogén körforgalom</a:t>
            </a:r>
            <a:endParaRPr lang="hu-HU" altLang="hu-HU" sz="3400" dirty="0">
              <a:latin typeface="Arial" panose="020B0604020202020204" pitchFamily="34" charset="0"/>
            </a:endParaRPr>
          </a:p>
        </p:txBody>
      </p:sp>
      <p:pic>
        <p:nvPicPr>
          <p:cNvPr id="66563" name="Picture 3" descr="Image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762" y="840046"/>
            <a:ext cx="914400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9382618" y="5891299"/>
            <a:ext cx="25542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None/>
            </a:pPr>
            <a:r>
              <a:rPr lang="hu-HU" altLang="hu-HU" sz="1600" dirty="0">
                <a:cs typeface="Times New Roman" panose="02020603050405020304" pitchFamily="18" charset="0"/>
              </a:rPr>
              <a:t>Forrás: Németh (1995)</a:t>
            </a:r>
          </a:p>
        </p:txBody>
      </p:sp>
    </p:spTree>
    <p:extLst>
      <p:ext uri="{BB962C8B-B14F-4D97-AF65-F5344CB8AC3E}">
        <p14:creationId xmlns:p14="http://schemas.microsoft.com/office/powerpoint/2010/main" val="371430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ktív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1181</TotalTime>
  <Words>1248</Words>
  <Application>Microsoft Office PowerPoint</Application>
  <PresentationFormat>Szélesvásznú</PresentationFormat>
  <Paragraphs>246</Paragraphs>
  <Slides>48</Slides>
  <Notes>2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48</vt:i4>
      </vt:variant>
    </vt:vector>
  </HeadingPairs>
  <TitlesOfParts>
    <vt:vector size="55" baseType="lpstr">
      <vt:lpstr>Arial</vt:lpstr>
      <vt:lpstr>Calibri</vt:lpstr>
      <vt:lpstr>Calibri Light</vt:lpstr>
      <vt:lpstr>Georgia</vt:lpstr>
      <vt:lpstr>Times New Roman</vt:lpstr>
      <vt:lpstr>Wingdings</vt:lpstr>
      <vt:lpstr>Retrospektív</vt:lpstr>
      <vt:lpstr>Pirkó Béla  A talajtulajdonságok hatása a tápanyagok hasznosulására</vt:lpstr>
      <vt:lpstr>PowerPoint bemutató</vt:lpstr>
      <vt:lpstr>PowerPoint bemutató</vt:lpstr>
      <vt:lpstr>PowerPoint bemutató</vt:lpstr>
      <vt:lpstr>Tápanyag források</vt:lpstr>
      <vt:lpstr>Tápanyag visszapótlás módjai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Egyes európai országok 1991 és 2005 közötti becsült kumulált N mérleg egyenlege  (N kg/ha mezőgazdasági terület)  (Csathó és Radimszky, 2007)</vt:lpstr>
      <vt:lpstr>Egyes európai országok 1991 és 2005 közötti becsült kumulált P mérleg egyenlege  (P kg/ha mezőgazdasági terület)  (Csathó és Radimszky, 2007)</vt:lpstr>
      <vt:lpstr>A nyugat európai országok talajainak foszfor ellátottsága 1991-ben  (Forrás: Csathó Péter MTA TAKI)</vt:lpstr>
      <vt:lpstr>A közép-kelet európai országok talajainak foszfor ellátottsága a 90-es évek elején  (Forrás: Csathó Péter MTA TAKI)</vt:lpstr>
      <vt:lpstr>PowerPoint bemutató</vt:lpstr>
      <vt:lpstr>PowerPoint bemutató</vt:lpstr>
      <vt:lpstr>PowerPoint bemutató</vt:lpstr>
      <vt:lpstr>PowerPoint bemutató</vt:lpstr>
      <vt:lpstr>PowerPoint bemutató</vt:lpstr>
      <vt:lpstr>A tenyészidőszak alatt maximálisan kijuttatható N hatóanyag (kg/ha) főbb szántóföldi növények esetén termőhelyenként a talaj tápanyag-ellátottságának függvényében, átlagos termőhelyenkénti átlagtermésre számolva</vt:lpstr>
      <vt:lpstr>Maximálisan tervezhető termésmennyiségek nitrátérzékeny területeken</vt:lpstr>
      <vt:lpstr>Nitrát adatszolgáltatás</vt:lpstr>
      <vt:lpstr>PowerPoint bemutató</vt:lpstr>
      <vt:lpstr>PowerPoint bemutató</vt:lpstr>
      <vt:lpstr>PowerPoint bemutató</vt:lpstr>
      <vt:lpstr>Köszönöm a figyelmüket!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Pirko Bela</dc:creator>
  <cp:lastModifiedBy>Bela</cp:lastModifiedBy>
  <cp:revision>113</cp:revision>
  <dcterms:created xsi:type="dcterms:W3CDTF">2017-03-08T08:23:31Z</dcterms:created>
  <dcterms:modified xsi:type="dcterms:W3CDTF">2019-02-20T21:48:11Z</dcterms:modified>
</cp:coreProperties>
</file>