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327" r:id="rId3"/>
    <p:sldId id="328" r:id="rId4"/>
    <p:sldId id="329" r:id="rId5"/>
    <p:sldId id="330" r:id="rId6"/>
    <p:sldId id="341" r:id="rId7"/>
    <p:sldId id="346" r:id="rId8"/>
    <p:sldId id="332" r:id="rId9"/>
    <p:sldId id="338" r:id="rId10"/>
    <p:sldId id="339" r:id="rId11"/>
    <p:sldId id="340" r:id="rId12"/>
    <p:sldId id="333" r:id="rId13"/>
    <p:sldId id="334" r:id="rId14"/>
    <p:sldId id="336" r:id="rId15"/>
    <p:sldId id="342" r:id="rId16"/>
    <p:sldId id="344" r:id="rId17"/>
    <p:sldId id="343" r:id="rId18"/>
    <p:sldId id="345" r:id="rId19"/>
    <p:sldId id="337" r:id="rId20"/>
  </p:sldIdLst>
  <p:sldSz cx="9906000" cy="6858000" type="A4"/>
  <p:notesSz cx="6797675" cy="9926638"/>
  <p:defaultTextStyle>
    <a:defPPr>
      <a:defRPr lang="hu-HU"/>
    </a:defPPr>
    <a:lvl1pPr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5613" indent="-34925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2813" indent="-73025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0013" indent="-10953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7213" indent="-14763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D9733"/>
    <a:srgbClr val="000000"/>
    <a:srgbClr val="EAEAEA"/>
    <a:srgbClr val="FFCC00"/>
    <a:srgbClr val="CC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2" autoAdjust="0"/>
    <p:restoredTop sz="94868" autoAdjust="0"/>
  </p:normalViewPr>
  <p:slideViewPr>
    <p:cSldViewPr>
      <p:cViewPr varScale="1">
        <p:scale>
          <a:sx n="109" d="100"/>
          <a:sy n="109" d="100"/>
        </p:scale>
        <p:origin x="1140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5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9569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9569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8FF91-B1C0-4396-BE8F-F9ED6A99F606}" type="datetimeFigureOut">
              <a:rPr lang="hu-HU"/>
              <a:pPr>
                <a:defRPr/>
              </a:pPr>
              <a:t>2019. 05. 24.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9569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995363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AB37F46-2E23-420A-9FF3-8C1B73BC10F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2698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5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6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8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9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53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53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53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53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53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3432144-62F6-4B96-B386-9B54FB43B954}" type="slidenum">
              <a:rPr lang="hu-HU" altLang="hu-HU" smtClean="0"/>
              <a:pPr>
                <a:spcBef>
                  <a:spcPct val="0"/>
                </a:spcBef>
              </a:pPr>
              <a:t>1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194550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B37F46-2E23-420A-9FF3-8C1B73BC10FD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99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99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99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995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4413" indent="-147638" defTabSz="99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1613" indent="-147638" defTabSz="99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98813" indent="-147638" defTabSz="99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6013" indent="-147638" defTabSz="995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400E9D0-FE33-48A4-83F8-8244C57C96F6}" type="slidenum">
              <a:rPr lang="hu-HU" altLang="hu-HU" smtClean="0">
                <a:latin typeface="Calibri" panose="020F0502020204030204" pitchFamily="34" charset="0"/>
              </a:rPr>
              <a:pPr/>
              <a:t>19</a:t>
            </a:fld>
            <a:endParaRPr lang="hu-HU" altLang="hu-H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49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webmail.iif.hu/?_task=mail&amp;_action=get&amp;_mbox=INBOX&amp;_uid=4043&amp;_part=4&amp;_extwin=1&amp;_mimewarning=1&amp;_embed=1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813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488950" y="1268413"/>
            <a:ext cx="8999538" cy="19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69" tIns="41985" rIns="83969" bIns="41985" anchor="ctr"/>
          <a:lstStyle/>
          <a:p>
            <a:pPr algn="ctr" defTabSz="91434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>
            <a:lvl1pPr>
              <a:defRPr sz="32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1412776"/>
            <a:ext cx="89154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9340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42950" y="764704"/>
            <a:ext cx="8420100" cy="1470025"/>
          </a:xfrm>
        </p:spPr>
        <p:txBody>
          <a:bodyPr/>
          <a:lstStyle>
            <a:lvl1pPr>
              <a:defRPr sz="37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96616" y="3717032"/>
            <a:ext cx="6934200" cy="1752600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60857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621955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4" indent="0">
              <a:buNone/>
              <a:defRPr sz="2000"/>
            </a:lvl5pPr>
            <a:lvl6pPr marL="2285855" indent="0">
              <a:buNone/>
              <a:defRPr sz="2000"/>
            </a:lvl6pPr>
            <a:lvl7pPr marL="2743026" indent="0">
              <a:buNone/>
              <a:defRPr sz="2000"/>
            </a:lvl7pPr>
            <a:lvl8pPr marL="3200198" indent="0">
              <a:buNone/>
              <a:defRPr sz="2000"/>
            </a:lvl8pPr>
            <a:lvl9pPr marL="3657369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4" indent="0">
              <a:buNone/>
              <a:defRPr sz="900"/>
            </a:lvl5pPr>
            <a:lvl6pPr marL="2285855" indent="0">
              <a:buNone/>
              <a:defRPr sz="900"/>
            </a:lvl6pPr>
            <a:lvl7pPr marL="2743026" indent="0">
              <a:buNone/>
              <a:defRPr sz="900"/>
            </a:lvl7pPr>
            <a:lvl8pPr marL="3200198" indent="0">
              <a:buNone/>
              <a:defRPr sz="900"/>
            </a:lvl8pPr>
            <a:lvl9pPr marL="3657369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73686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Mintaszöveg szerkesztése</a:t>
            </a:r>
          </a:p>
          <a:p>
            <a:pPr lvl="1"/>
            <a:r>
              <a:rPr lang="hu-HU" altLang="hu-HU"/>
              <a:t>Második szint</a:t>
            </a:r>
          </a:p>
          <a:p>
            <a:pPr lvl="2"/>
            <a:r>
              <a:rPr lang="hu-HU" altLang="hu-HU"/>
              <a:t>Harmadik szint</a:t>
            </a:r>
          </a:p>
          <a:p>
            <a:pPr lvl="3"/>
            <a:r>
              <a:rPr lang="hu-HU" altLang="hu-HU"/>
              <a:t>Negyedik szint</a:t>
            </a:r>
          </a:p>
          <a:p>
            <a:pPr lvl="4"/>
            <a:r>
              <a:rPr lang="hu-HU" alt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 defTabSz="91434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2BB193-0061-4EF9-9025-A57A3F335F7D}" type="datetimeFigureOut">
              <a:rPr lang="hu-HU"/>
              <a:pPr>
                <a:defRPr/>
              </a:pPr>
              <a:t>2019. 05. 24.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 defTabSz="91434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34" tIns="45718" rIns="91434" bIns="4571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0FF499CD-7630-4408-8795-0791F645000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pic>
        <p:nvPicPr>
          <p:cNvPr id="1031" name="Kép 2" descr="naik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0788" y="5908675"/>
            <a:ext cx="865187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Szövegdoboz 8"/>
          <p:cNvSpPr txBox="1">
            <a:spLocks noChangeArrowheads="1"/>
          </p:cNvSpPr>
          <p:nvPr userDrawn="1"/>
        </p:nvSpPr>
        <p:spPr bwMode="auto">
          <a:xfrm>
            <a:off x="7151688" y="6088063"/>
            <a:ext cx="1546225" cy="492125"/>
          </a:xfrm>
          <a:prstGeom prst="rect">
            <a:avLst/>
          </a:prstGeom>
          <a:solidFill>
            <a:srgbClr val="5D97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SzPct val="130000"/>
              <a:buFont typeface="Arial" panose="020B0604020202020204" pitchFamily="34" charset="0"/>
              <a:buNone/>
            </a:pPr>
            <a:endParaRPr lang="hu-HU" altLang="hu-HU" sz="1200">
              <a:solidFill>
                <a:schemeClr val="bg1"/>
              </a:solidFill>
              <a:latin typeface="Midiet" panose="02000506040000020004" pitchFamily="2" charset="0"/>
              <a:cs typeface="Tahoma" panose="020B0604030504040204" pitchFamily="34" charset="0"/>
            </a:endParaRPr>
          </a:p>
          <a:p>
            <a:pPr algn="just">
              <a:buSzPct val="130000"/>
              <a:buFont typeface="Arial" panose="020B0604020202020204" pitchFamily="34" charset="0"/>
              <a:buNone/>
            </a:pPr>
            <a:endParaRPr lang="hu-HU" altLang="hu-HU" sz="1200">
              <a:solidFill>
                <a:schemeClr val="bg1"/>
              </a:solidFill>
              <a:latin typeface="Midiet" panose="02000506040000020004" pitchFamily="2" charset="0"/>
              <a:cs typeface="Tahoma" panose="020B0604030504040204" pitchFamily="34" charset="0"/>
            </a:endParaRPr>
          </a:p>
          <a:p>
            <a:pPr algn="just">
              <a:buSzPct val="130000"/>
              <a:buFont typeface="Arial" panose="020B0604020202020204" pitchFamily="34" charset="0"/>
              <a:buNone/>
            </a:pPr>
            <a:endParaRPr lang="hu-HU" altLang="hu-HU" sz="200">
              <a:solidFill>
                <a:schemeClr val="bg1"/>
              </a:solidFill>
              <a:latin typeface="Midiet" panose="02000506040000020004" pitchFamily="2" charset="0"/>
              <a:cs typeface="Tahoma" panose="020B0604030504040204" pitchFamily="34" charset="0"/>
            </a:endParaRPr>
          </a:p>
        </p:txBody>
      </p:sp>
      <p:sp>
        <p:nvSpPr>
          <p:cNvPr id="2" name="Szövegdoboz 1"/>
          <p:cNvSpPr txBox="1"/>
          <p:nvPr userDrawn="1"/>
        </p:nvSpPr>
        <p:spPr>
          <a:xfrm>
            <a:off x="1801813" y="5938838"/>
            <a:ext cx="6302375" cy="800100"/>
          </a:xfrm>
          <a:prstGeom prst="rect">
            <a:avLst/>
          </a:prstGeom>
          <a:solidFill>
            <a:srgbClr val="5D9733"/>
          </a:solidFill>
        </p:spPr>
        <p:txBody>
          <a:bodyPr>
            <a:spAutoFit/>
          </a:bodyPr>
          <a:lstStyle/>
          <a:p>
            <a:pPr algn="just">
              <a:buSzPct val="130000"/>
              <a:buFont typeface="Arial" pitchFamily="34" charset="0"/>
              <a:buNone/>
              <a:defRPr/>
            </a:pPr>
            <a:r>
              <a:rPr lang="hu-HU" sz="1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Nemzeti Agrárkutatási és Innovációs Központ / National </a:t>
            </a:r>
            <a:r>
              <a:rPr lang="en-US" sz="1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Agricultural Research and Innovation Centre</a:t>
            </a:r>
            <a:br>
              <a:rPr lang="hu-HU" sz="1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</a:br>
            <a:r>
              <a:rPr lang="hu-HU" sz="1600" b="1" spc="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Erdészeti Tudományos Intézet / Forest Research Institute</a:t>
            </a:r>
            <a:br>
              <a:rPr lang="hu-HU" sz="1400" b="1" spc="29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</a:br>
            <a:r>
              <a:rPr lang="hu-HU" sz="1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H-9600 Sárvár, Várkerület 30/A </a:t>
            </a:r>
            <a:r>
              <a:rPr lang="hu-HU" sz="16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·</a:t>
            </a:r>
            <a:r>
              <a:rPr lang="hu-HU" sz="1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 +36 95 320 070 · +36 95 320 252 · </a:t>
            </a:r>
            <a:r>
              <a:rPr lang="hu-HU" sz="1200" dirty="0" err="1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erti</a:t>
            </a:r>
            <a:r>
              <a:rPr lang="hu-HU" sz="1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@</a:t>
            </a:r>
            <a:r>
              <a:rPr lang="hu-HU" sz="1200" dirty="0" err="1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erti.hu</a:t>
            </a:r>
            <a:r>
              <a:rPr lang="hu-HU" sz="1200" dirty="0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 · </a:t>
            </a:r>
            <a:r>
              <a:rPr lang="hu-HU" sz="1200" dirty="0" err="1">
                <a:solidFill>
                  <a:schemeClr val="bg1"/>
                </a:solidFill>
                <a:latin typeface="Calibri Light" panose="020F0302020204030204" pitchFamily="34" charset="0"/>
                <a:cs typeface="Tahoma" pitchFamily="34" charset="0"/>
              </a:rPr>
              <a:t>www.erti.hu</a:t>
            </a:r>
            <a:br>
              <a:rPr lang="hu-HU" sz="1200" dirty="0">
                <a:solidFill>
                  <a:schemeClr val="bg1"/>
                </a:solidFill>
                <a:latin typeface="Midiet" panose="02000506040000020004" pitchFamily="2" charset="0"/>
                <a:cs typeface="Tahoma" pitchFamily="34" charset="0"/>
              </a:rPr>
            </a:br>
            <a:endParaRPr lang="hu-HU" sz="200" dirty="0">
              <a:solidFill>
                <a:schemeClr val="bg1"/>
              </a:solidFill>
              <a:latin typeface="Midiet" panose="02000506040000020004" pitchFamily="2" charset="0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5pPr>
      <a:lvl6pPr marL="419847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839694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259540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679387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5pPr>
      <a:lvl6pPr marL="2514441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2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3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4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8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9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nagipa@freemail.hu" TargetMode="External"/><Relationship Id="rId2" Type="http://schemas.openxmlformats.org/officeDocument/2006/relationships/hyperlink" Target="mailto:nagyi@erti.hu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2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0" y="0"/>
            <a:ext cx="4953000" cy="58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zövegdoboz 10"/>
          <p:cNvSpPr txBox="1"/>
          <p:nvPr/>
        </p:nvSpPr>
        <p:spPr>
          <a:xfrm>
            <a:off x="4953000" y="4869160"/>
            <a:ext cx="495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 algn="ctr"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Nagy Imre </a:t>
            </a:r>
            <a:r>
              <a:rPr lang="hu-HU" sz="2400" dirty="0" err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tmts</a:t>
            </a:r>
            <a:endParaRPr lang="hu-HU" sz="24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 marL="261938" indent="-261938" algn="ctr"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Mezőfalva, 2019. május 24.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4953000" y="0"/>
            <a:ext cx="4953000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zövegdoboz 7"/>
          <p:cNvSpPr txBox="1"/>
          <p:nvPr/>
        </p:nvSpPr>
        <p:spPr>
          <a:xfrm>
            <a:off x="272480" y="1628800"/>
            <a:ext cx="9633520" cy="87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 algn="ctr">
              <a:lnSpc>
                <a:spcPts val="3000"/>
              </a:lnSpc>
              <a:spcBef>
                <a:spcPts val="1200"/>
              </a:spcBef>
              <a:buSzPct val="130000"/>
            </a:pPr>
            <a:r>
              <a:rPr lang="hu-HU" sz="3800" b="1" dirty="0">
                <a:solidFill>
                  <a:schemeClr val="bg1"/>
                </a:solidFill>
              </a:rPr>
              <a:t>Az akác és </a:t>
            </a:r>
            <a:r>
              <a:rPr lang="hu-HU" sz="3800" b="1" dirty="0" err="1">
                <a:solidFill>
                  <a:schemeClr val="bg1"/>
                </a:solidFill>
              </a:rPr>
              <a:t>nemesnyár</a:t>
            </a:r>
            <a:r>
              <a:rPr lang="hu-HU" sz="3800" b="1" dirty="0">
                <a:solidFill>
                  <a:schemeClr val="bg1"/>
                </a:solidFill>
              </a:rPr>
              <a:t> ipari célú faültetvénye, mint befektetési lehetőség </a:t>
            </a:r>
            <a:endParaRPr lang="hu-HU" sz="38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16496" y="188640"/>
            <a:ext cx="9138220" cy="922114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A </a:t>
            </a:r>
            <a:r>
              <a:rPr lang="hu-HU" dirty="0" err="1">
                <a:latin typeface="Arial" pitchFamily="34" charset="0"/>
                <a:cs typeface="Arial" pitchFamily="34" charset="0"/>
              </a:rPr>
              <a:t>Vh</a:t>
            </a:r>
            <a:r>
              <a:rPr lang="hu-HU" dirty="0">
                <a:latin typeface="Arial" pitchFamily="34" charset="0"/>
                <a:cs typeface="Arial" pitchFamily="34" charset="0"/>
              </a:rPr>
              <a:t> választék megoszlása a NNY ültetvényen</a:t>
            </a:r>
            <a:endParaRPr lang="hu-HU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200472" y="1268760"/>
          <a:ext cx="9505056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5" name="Munkalap" r:id="rId3" imgW="7305680" imgH="1219290" progId="Excel.Sheet.12">
                  <p:embed/>
                </p:oleObj>
              </mc:Choice>
              <mc:Fallback>
                <p:oleObj name="Munkalap" r:id="rId3" imgW="7305680" imgH="1219290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472" y="1268760"/>
                        <a:ext cx="9505056" cy="4536504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274638"/>
            <a:ext cx="9505056" cy="922114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Árbevétel és a rekultiváció a NNY ültetvényen</a:t>
            </a:r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200472" y="1268760"/>
          <a:ext cx="9505056" cy="4464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0" name="Munkalap" r:id="rId3" imgW="8201074" imgH="2009655" progId="Excel.Sheet.12">
                  <p:embed/>
                </p:oleObj>
              </mc:Choice>
              <mc:Fallback>
                <p:oleObj name="Munkalap" r:id="rId3" imgW="8201074" imgH="2009655" progId="Excel.Sheet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472" y="1268760"/>
                        <a:ext cx="9505056" cy="4464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188640"/>
            <a:ext cx="9505056" cy="90872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Költségek idegen kivitelezésben, de saját termőföldön a NNY ültetvénynél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560512" y="1196752"/>
            <a:ext cx="8784976" cy="835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 algn="ctr"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itchFamily="34" charset="0"/>
              </a:rPr>
              <a:t>Minden költség ÁFA nélküli vett anyag, vagy szolgáltatás</a:t>
            </a:r>
          </a:p>
          <a:p>
            <a:pPr marL="261938" indent="-261938" algn="ctr"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itchFamily="34" charset="0"/>
              </a:rPr>
              <a:t>Általános költség – tervezés, pályázatírás, szakirányítás</a:t>
            </a: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272480" y="2060848"/>
          <a:ext cx="9433048" cy="3528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0" name="Munkalap" r:id="rId3" imgW="3752718" imgH="1942982" progId="Excel.Sheet.12">
                  <p:embed/>
                </p:oleObj>
              </mc:Choice>
              <mc:Fallback>
                <p:oleObj name="Munkalap" r:id="rId3" imgW="3752718" imgH="1942982" progId="Excel.Shee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80" y="2060848"/>
                        <a:ext cx="9433048" cy="3528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4488" y="0"/>
            <a:ext cx="9289032" cy="764704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A NNY ipari célú faültetvényeinek támogatása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44488" y="1052736"/>
          <a:ext cx="9217024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5" name="Munkalap" r:id="rId3" imgW="3552725" imgH="3162127" progId="Excel.Sheet.12">
                  <p:embed/>
                </p:oleObj>
              </mc:Choice>
              <mc:Fallback>
                <p:oleObj name="Munkalap" r:id="rId3" imgW="3552725" imgH="3162127" progId="Excel.Shee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052736"/>
                        <a:ext cx="9217024" cy="4536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0"/>
            <a:ext cx="9505056" cy="764704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Gazdasági számítások – jövedelmezőség - NNY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00472" y="836712"/>
            <a:ext cx="9433048" cy="4708981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marL="261938" indent="-261938">
              <a:lnSpc>
                <a:spcPts val="3000"/>
              </a:lnSpc>
              <a:buSzPct val="130000"/>
            </a:pPr>
            <a:r>
              <a:rPr lang="hu-HU" sz="3200" b="1" dirty="0" err="1">
                <a:solidFill>
                  <a:schemeClr val="bg1"/>
                </a:solidFill>
                <a:cs typeface="Arial" pitchFamily="34" charset="0"/>
              </a:rPr>
              <a:t>Kalkulatív</a:t>
            </a:r>
            <a:r>
              <a:rPr lang="hu-HU" sz="3200" b="1" dirty="0">
                <a:solidFill>
                  <a:schemeClr val="bg1"/>
                </a:solidFill>
                <a:cs typeface="Arial" pitchFamily="34" charset="0"/>
              </a:rPr>
              <a:t> kamatláb 			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5 %</a:t>
            </a:r>
          </a:p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marL="261938" indent="-261938">
              <a:lnSpc>
                <a:spcPts val="3000"/>
              </a:lnSpc>
              <a:buSzPct val="130000"/>
            </a:pPr>
            <a:r>
              <a:rPr lang="hu-HU" sz="3200" b="1" dirty="0">
                <a:solidFill>
                  <a:schemeClr val="bg1"/>
                </a:solidFill>
                <a:cs typeface="Arial" pitchFamily="34" charset="0"/>
              </a:rPr>
              <a:t>Éves járadék kamatszám.	     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~ 247 </a:t>
            </a:r>
            <a:r>
              <a:rPr lang="hu-HU" sz="3200" b="1" dirty="0" err="1">
                <a:solidFill>
                  <a:srgbClr val="FFFF00"/>
                </a:solidFill>
                <a:cs typeface="Arial" pitchFamily="34" charset="0"/>
              </a:rPr>
              <a:t>e.Ft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/ha/év</a:t>
            </a:r>
          </a:p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marL="261938" indent="-261938">
              <a:lnSpc>
                <a:spcPts val="3000"/>
              </a:lnSpc>
              <a:buSzPct val="130000"/>
            </a:pPr>
            <a:r>
              <a:rPr lang="hu-HU" sz="3200" b="1" dirty="0">
                <a:solidFill>
                  <a:schemeClr val="bg1"/>
                </a:solidFill>
                <a:cs typeface="Arial" pitchFamily="34" charset="0"/>
              </a:rPr>
              <a:t>Beruházás belső kamatlába		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25,8 %</a:t>
            </a:r>
          </a:p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lnSpc>
                <a:spcPts val="3000"/>
              </a:lnSpc>
              <a:buSzPct val="130000"/>
            </a:pPr>
            <a:r>
              <a:rPr lang="hu-HU" sz="2800" b="1" dirty="0">
                <a:solidFill>
                  <a:srgbClr val="FFFFFF"/>
                </a:solidFill>
                <a:cs typeface="Arial" pitchFamily="34" charset="0"/>
              </a:rPr>
              <a:t>A jövedelmezőség kedvezőbb, mint a legjobb szántóföldi növénytermesztésé </a:t>
            </a:r>
            <a:r>
              <a:rPr lang="hu-HU" sz="2800" i="1" dirty="0">
                <a:solidFill>
                  <a:srgbClr val="FFFFFF"/>
                </a:solidFill>
                <a:cs typeface="Arial" pitchFamily="34" charset="0"/>
              </a:rPr>
              <a:t>(gyógy és fűszer növények)</a:t>
            </a:r>
            <a:r>
              <a:rPr lang="hu-HU" sz="2800" b="1" dirty="0">
                <a:solidFill>
                  <a:srgbClr val="FFFFFF"/>
                </a:solidFill>
                <a:cs typeface="Arial" pitchFamily="34" charset="0"/>
              </a:rPr>
              <a:t> és a termékeknek biztos piaca is van. Ugyanakkor jelentős a kárkockázat, a termelés nagy szakértelmet kíván és a technológia rend betartását.</a:t>
            </a:r>
            <a:endParaRPr lang="hu-HU" sz="2800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8464" y="188640"/>
            <a:ext cx="9505056" cy="1228998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Miért ültessünk NNY hengeresfa ültetvényt?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126410" y="1628800"/>
            <a:ext cx="924945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A feldolgozó ipar motiváció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(akár több ezer ha-</a:t>
            </a:r>
            <a:r>
              <a:rPr lang="hu-HU" sz="2400" i="1" dirty="0" err="1">
                <a:solidFill>
                  <a:schemeClr val="bg1"/>
                </a:solidFill>
                <a:cs typeface="Arial" panose="020B0604020202020204" pitchFamily="34" charset="0"/>
              </a:rPr>
              <a:t>os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 ültetvények)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Színfurnér rönk helyi előállítása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(Szállítási költség!)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Általános alapanyag hiány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Jövedelmező tevékenység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Bérleményeken a termelői, beszállítói kör kialakítása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Technológiai transzfer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132740" y="4216567"/>
            <a:ext cx="5999078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Családi gazdaságok, kis tulajdonosok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Célszerű az óvatos megközelítés!</a:t>
            </a:r>
          </a:p>
        </p:txBody>
      </p:sp>
    </p:spTree>
    <p:extLst>
      <p:ext uri="{BB962C8B-B14F-4D97-AF65-F5344CB8AC3E}">
        <p14:creationId xmlns:p14="http://schemas.microsoft.com/office/powerpoint/2010/main" val="297964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116632"/>
            <a:ext cx="9505056" cy="864096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Néhány szakirodalom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0" y="1268760"/>
            <a:ext cx="9906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Hagyományos NNY gazdálkodás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(Nagy I. 2013, Nagy I.-Pap, L. 2015)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     </a:t>
            </a:r>
            <a:r>
              <a:rPr lang="hu-HU" sz="2400" b="1" i="1" dirty="0" err="1">
                <a:solidFill>
                  <a:schemeClr val="bg1"/>
                </a:solidFill>
                <a:cs typeface="Arial" panose="020B0604020202020204" pitchFamily="34" charset="0"/>
              </a:rPr>
              <a:t>Nemesnyárasaink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 jelene..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. Erdészeti Lapok CXLVIII. évf. 5-6.sz. </a:t>
            </a:r>
          </a:p>
          <a:p>
            <a:pPr>
              <a:lnSpc>
                <a:spcPts val="3000"/>
              </a:lnSpc>
              <a:buSzPct val="130000"/>
            </a:pPr>
            <a:endParaRPr lang="hu-HU" sz="2400" i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360000"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A nemesnyár állományok fafajcserés átalakításának gazdasági                  következményei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.... Erdészeti Lapok CL. évf. 3-4.sz.</a:t>
            </a:r>
          </a:p>
          <a:p>
            <a:pPr>
              <a:lnSpc>
                <a:spcPts val="3000"/>
              </a:lnSpc>
              <a:buSzPct val="130000"/>
            </a:pPr>
            <a:endParaRPr lang="hu-HU" sz="24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NNY iparifa ültetvények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(Nagy I. 2014)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</a:p>
          <a:p>
            <a:pPr marL="360000">
              <a:lnSpc>
                <a:spcPts val="3000"/>
              </a:lnSpc>
              <a:buSzPct val="130000"/>
            </a:pP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C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sodavárás helyett egy lehetséges megoldás, jövőnk az iparifa ültetvény!(?)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…..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Erdészeti Lapok CXLIX. évf. 9-10.sz.</a:t>
            </a:r>
          </a:p>
          <a:p>
            <a:pPr>
              <a:lnSpc>
                <a:spcPts val="3000"/>
              </a:lnSpc>
              <a:buSzPct val="130000"/>
            </a:pPr>
            <a:endParaRPr lang="hu-HU" sz="24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83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188640"/>
            <a:ext cx="9505056" cy="1228998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Fásszárú, </a:t>
            </a:r>
            <a:r>
              <a:rPr lang="hu-HU" dirty="0" err="1">
                <a:latin typeface="Arial" panose="020B0604020202020204" pitchFamily="34" charset="0"/>
                <a:cs typeface="Arial" panose="020B0604020202020204" pitchFamily="34" charset="0"/>
              </a:rPr>
              <a:t>sarjaztatott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 energetikai célú faültetvények </a:t>
            </a:r>
            <a:r>
              <a:rPr lang="hu-HU" sz="2400" b="0" dirty="0">
                <a:latin typeface="Arial" panose="020B0604020202020204" pitchFamily="34" charset="0"/>
                <a:cs typeface="Arial" panose="020B0604020202020204" pitchFamily="34" charset="0"/>
              </a:rPr>
              <a:t>(új létrehozás jelenleg nem támogatott)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00472" y="1628800"/>
            <a:ext cx="950505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Kosárkötő füzek, </a:t>
            </a:r>
            <a:r>
              <a:rPr lang="hu-HU" sz="2400" b="1" dirty="0" err="1">
                <a:solidFill>
                  <a:schemeClr val="bg1"/>
                </a:solidFill>
                <a:cs typeface="Arial" panose="020B0604020202020204" pitchFamily="34" charset="0"/>
              </a:rPr>
              <a:t>nemesnyárak</a:t>
            </a: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, akác 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(~ 3 000 ha)</a:t>
            </a:r>
          </a:p>
          <a:p>
            <a:pPr>
              <a:lnSpc>
                <a:spcPts val="3000"/>
              </a:lnSpc>
              <a:buSzPct val="130000"/>
            </a:pPr>
            <a:endParaRPr lang="hu-HU" sz="2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20 éves forduló </a:t>
            </a:r>
            <a:r>
              <a:rPr lang="hu-HU" sz="2400" i="1" dirty="0">
                <a:solidFill>
                  <a:srgbClr val="FFFFFF"/>
                </a:solidFill>
              </a:rPr>
              <a:t>(</a:t>
            </a:r>
            <a:r>
              <a:rPr lang="hu-HU" sz="2400" i="1" dirty="0" err="1">
                <a:solidFill>
                  <a:srgbClr val="FFFFFF"/>
                </a:solidFill>
              </a:rPr>
              <a:t>támogatottaknál</a:t>
            </a:r>
            <a:r>
              <a:rPr lang="hu-HU" sz="2400" i="1" dirty="0">
                <a:solidFill>
                  <a:srgbClr val="FFFFFF"/>
                </a:solidFill>
              </a:rPr>
              <a:t>)</a:t>
            </a:r>
            <a:r>
              <a:rPr lang="hu-HU" sz="2400" b="1" i="1" dirty="0">
                <a:solidFill>
                  <a:srgbClr val="FFFFFF"/>
                </a:solidFill>
              </a:rPr>
              <a:t> </a:t>
            </a:r>
            <a:endParaRPr lang="hu-HU" sz="2400" i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2-3 éves hasznosítási ciklusok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Csak energetikai célú felhasználás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00472" y="3728854"/>
            <a:ext cx="950505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Nagyüzemi termelők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(akár többszáz ha kiterjedés)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Bizonytalan mennyiségi hozamok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Nagy szállítási költségek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A „bioáram” támogatottsága már középtávon is kérdéses</a:t>
            </a:r>
          </a:p>
        </p:txBody>
      </p:sp>
    </p:spTree>
    <p:extLst>
      <p:ext uri="{BB962C8B-B14F-4D97-AF65-F5344CB8AC3E}">
        <p14:creationId xmlns:p14="http://schemas.microsoft.com/office/powerpoint/2010/main" val="373948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116632"/>
            <a:ext cx="9505056" cy="792088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Néhány szakirodalom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00472" y="1700808"/>
            <a:ext cx="95050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 err="1">
                <a:solidFill>
                  <a:schemeClr val="bg1"/>
                </a:solidFill>
                <a:cs typeface="Arial" panose="020B0604020202020204" pitchFamily="34" charset="0"/>
              </a:rPr>
              <a:t>Liebhard</a:t>
            </a: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, P. </a:t>
            </a:r>
            <a:r>
              <a:rPr lang="hu-HU" sz="2400" dirty="0">
                <a:solidFill>
                  <a:schemeClr val="bg1"/>
                </a:solidFill>
                <a:cs typeface="Arial" panose="020B0604020202020204" pitchFamily="34" charset="0"/>
              </a:rPr>
              <a:t>(2009): </a:t>
            </a:r>
          </a:p>
          <a:p>
            <a:pPr>
              <a:lnSpc>
                <a:spcPts val="3000"/>
              </a:lnSpc>
              <a:buSzPct val="130000"/>
            </a:pPr>
            <a:endParaRPr lang="hu-HU" sz="24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ctr"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Energetikai faültetvények. Cser Kiadó, Budapest.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344488" y="4005064"/>
            <a:ext cx="75605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Általános információk: Nagy Imre</a:t>
            </a:r>
          </a:p>
          <a:p>
            <a:pPr>
              <a:lnSpc>
                <a:spcPts val="3000"/>
              </a:lnSpc>
              <a:buSzPct val="130000"/>
            </a:pPr>
            <a:endParaRPr lang="hu-HU" sz="24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+36/30-3834-937, </a:t>
            </a: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  <a:hlinkClick r:id="rId2"/>
              </a:rPr>
              <a:t>nagyi@erti.hu</a:t>
            </a: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  <a:hlinkClick r:id="rId3"/>
              </a:rPr>
              <a:t>nagipa@freemail.hu</a:t>
            </a:r>
            <a:endParaRPr lang="hu-HU" sz="24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igazsagugyiszakerto.net</a:t>
            </a:r>
          </a:p>
        </p:txBody>
      </p:sp>
    </p:spTree>
    <p:extLst>
      <p:ext uri="{BB962C8B-B14F-4D97-AF65-F5344CB8AC3E}">
        <p14:creationId xmlns:p14="http://schemas.microsoft.com/office/powerpoint/2010/main" val="147682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 idx="4294967295"/>
          </p:nvPr>
        </p:nvSpPr>
        <p:spPr>
          <a:xfrm>
            <a:off x="2288704" y="2348880"/>
            <a:ext cx="4881563" cy="922338"/>
          </a:xfrm>
        </p:spPr>
        <p:txBody>
          <a:bodyPr/>
          <a:lstStyle/>
          <a:p>
            <a:r>
              <a:rPr lang="hu-HU" altLang="hu-HU" dirty="0">
                <a:latin typeface="Arial" pitchFamily="34" charset="0"/>
                <a:cs typeface="Arial" pitchFamily="34" charset="0"/>
              </a:rPr>
              <a:t>Köszönöm megtisztelő 		figyelmüket!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0"/>
            <a:ext cx="9433048" cy="836712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Véghasználat az akác ültetvényen, rekultiváció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00473" y="1052736"/>
            <a:ext cx="9433047" cy="4632037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Tarvágás 						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230 br.m</a:t>
            </a:r>
            <a:r>
              <a:rPr lang="hu-HU" sz="2600" b="1" baseline="30000" dirty="0">
                <a:solidFill>
                  <a:srgbClr val="FFFF00"/>
                </a:solidFill>
                <a:cs typeface="Arial" pitchFamily="34" charset="0"/>
              </a:rPr>
              <a:t>3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/ha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 err="1">
                <a:solidFill>
                  <a:schemeClr val="bg1"/>
                </a:solidFill>
                <a:cs typeface="Arial" pitchFamily="34" charset="0"/>
              </a:rPr>
              <a:t>Apadék</a:t>
            </a: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sz="2600" i="1" dirty="0">
                <a:solidFill>
                  <a:schemeClr val="bg1"/>
                </a:solidFill>
                <a:cs typeface="Arial" pitchFamily="34" charset="0"/>
              </a:rPr>
              <a:t>(gyűjtött fa→</a:t>
            </a:r>
            <a:r>
              <a:rPr lang="hu-HU" sz="2600" i="1" dirty="0" err="1">
                <a:solidFill>
                  <a:schemeClr val="bg1"/>
                </a:solidFill>
                <a:cs typeface="Arial" pitchFamily="34" charset="0"/>
              </a:rPr>
              <a:t>vágástak.költsége</a:t>
            </a:r>
            <a:r>
              <a:rPr lang="hu-HU" sz="2600" i="1" dirty="0">
                <a:solidFill>
                  <a:schemeClr val="bg1"/>
                </a:solidFill>
                <a:cs typeface="Arial" pitchFamily="34" charset="0"/>
              </a:rPr>
              <a:t> 0)</a:t>
            </a: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 	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15 </a:t>
            </a:r>
            <a:r>
              <a:rPr lang="hu-HU" sz="2600" b="1" i="1" dirty="0">
                <a:solidFill>
                  <a:srgbClr val="FFFF00"/>
                </a:solidFill>
                <a:cs typeface="Arial" pitchFamily="34" charset="0"/>
              </a:rPr>
              <a:t>%</a:t>
            </a:r>
            <a:r>
              <a:rPr lang="hu-HU" sz="2600" i="1" dirty="0">
                <a:solidFill>
                  <a:srgbClr val="FFFF00"/>
                </a:solidFill>
                <a:cs typeface="Arial" pitchFamily="34" charset="0"/>
              </a:rPr>
              <a:t> 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Hasznosítható faanyag 			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195 n.m</a:t>
            </a:r>
            <a:r>
              <a:rPr lang="hu-HU" sz="2600" b="1" baseline="30000" dirty="0">
                <a:solidFill>
                  <a:srgbClr val="FFFF00"/>
                </a:solidFill>
                <a:cs typeface="Arial" pitchFamily="34" charset="0"/>
              </a:rPr>
              <a:t>3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/ha. 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Választékok 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Fűrészrönk </a:t>
            </a:r>
            <a:r>
              <a:rPr lang="hu-HU" sz="2600" b="1" dirty="0" err="1">
                <a:solidFill>
                  <a:schemeClr val="bg1"/>
                </a:solidFill>
                <a:cs typeface="Arial" pitchFamily="34" charset="0"/>
              </a:rPr>
              <a:t>II.o</a:t>
            </a: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. 3 %, </a:t>
            </a:r>
            <a:r>
              <a:rPr lang="hu-HU" sz="2600" b="1" dirty="0" err="1">
                <a:solidFill>
                  <a:schemeClr val="bg1"/>
                </a:solidFill>
                <a:cs typeface="Arial" pitchFamily="34" charset="0"/>
              </a:rPr>
              <a:t>Szíjácsmart</a:t>
            </a: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 oszlop alapanyag 35 %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Mezőgazdasági szerfa, Oszlop, Karámfa 22 % 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Tűzifa és vékony tűzifa 40 %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i="1" dirty="0">
                <a:solidFill>
                  <a:schemeClr val="bg1"/>
                </a:solidFill>
                <a:cs typeface="Arial" pitchFamily="34" charset="0"/>
              </a:rPr>
              <a:t>kieső darabok és 10 cm kéregben mért </a:t>
            </a:r>
            <a:r>
              <a:rPr lang="hu-HU" sz="2600" i="1" dirty="0" err="1">
                <a:solidFill>
                  <a:schemeClr val="bg1"/>
                </a:solidFill>
                <a:cs typeface="Arial" pitchFamily="34" charset="0"/>
              </a:rPr>
              <a:t>csúcsátm</a:t>
            </a:r>
            <a:r>
              <a:rPr lang="hu-HU" sz="2600" i="1" dirty="0">
                <a:solidFill>
                  <a:schemeClr val="bg1"/>
                </a:solidFill>
                <a:cs typeface="Arial" pitchFamily="34" charset="0"/>
              </a:rPr>
              <a:t>. vékonyabb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Lábon álló eladási ár 	      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16 000 Ft/n.m</a:t>
            </a:r>
            <a:r>
              <a:rPr lang="hu-HU" sz="2600" b="1" baseline="30000" dirty="0">
                <a:solidFill>
                  <a:srgbClr val="FFFF00"/>
                </a:solidFill>
                <a:cs typeface="Arial" pitchFamily="34" charset="0"/>
              </a:rPr>
              <a:t>3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, 3 120 000 Ft/ha </a:t>
            </a:r>
          </a:p>
          <a:p>
            <a:pPr marL="261938" indent="-261938">
              <a:lnSpc>
                <a:spcPts val="3000"/>
              </a:lnSpc>
              <a:spcAft>
                <a:spcPts val="600"/>
              </a:spcAft>
              <a:buSzPct val="130000"/>
            </a:pPr>
            <a:r>
              <a:rPr lang="hu-HU" sz="2600" b="1" dirty="0">
                <a:solidFill>
                  <a:schemeClr val="bg1"/>
                </a:solidFill>
                <a:cs typeface="Arial" pitchFamily="34" charset="0"/>
              </a:rPr>
              <a:t>Rekultiváció 					</a:t>
            </a:r>
            <a:r>
              <a:rPr lang="hu-HU" sz="2600" b="1" dirty="0">
                <a:solidFill>
                  <a:srgbClr val="FFFF00"/>
                </a:solidFill>
                <a:cs typeface="Arial" pitchFamily="34" charset="0"/>
              </a:rPr>
              <a:t>400 000 Ft/ha</a:t>
            </a:r>
            <a:endParaRPr lang="hu-HU" sz="2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0"/>
            <a:ext cx="9505056" cy="90872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Költségek idegen kivitelezésben, de saját termőföldön az akác ültetvénynél 1 </a:t>
            </a:r>
            <a:r>
              <a:rPr lang="hu-HU" dirty="0" err="1">
                <a:latin typeface="Arial" pitchFamily="34" charset="0"/>
                <a:cs typeface="Arial" pitchFamily="34" charset="0"/>
              </a:rPr>
              <a:t>ha-on</a:t>
            </a:r>
            <a:endParaRPr lang="hu-H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560512" y="1196752"/>
            <a:ext cx="8712968" cy="861774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marL="261938" indent="-261938" algn="ctr"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itchFamily="34" charset="0"/>
              </a:rPr>
              <a:t>Minden költség ÁFA nélküli vett anyag, vagy szolgáltatás</a:t>
            </a:r>
          </a:p>
          <a:p>
            <a:pPr marL="261938" indent="-261938" algn="ctr"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itchFamily="34" charset="0"/>
              </a:rPr>
              <a:t>Általános költség – tervezés, pályázatírás, szakirányítás</a:t>
            </a:r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344488" y="2204864"/>
          <a:ext cx="9145015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Munkalap" r:id="rId3" imgW="3800466" imgH="1542979" progId="Excel.Sheet.12">
                  <p:embed/>
                </p:oleObj>
              </mc:Choice>
              <mc:Fallback>
                <p:oleObj name="Munkalap" r:id="rId3" imgW="3800466" imgH="1542979" progId="Excel.Shee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2204864"/>
                        <a:ext cx="9145015" cy="36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4488" y="0"/>
            <a:ext cx="9289032" cy="764704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Az akác ipari célú faültetvényeinek támogatása</a:t>
            </a:r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344488" y="1052736"/>
          <a:ext cx="9289032" cy="4464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Munkalap" r:id="rId3" imgW="3552725" imgH="2504890" progId="Excel.Sheet.12">
                  <p:embed/>
                </p:oleObj>
              </mc:Choice>
              <mc:Fallback>
                <p:oleObj name="Munkalap" r:id="rId3" imgW="3552725" imgH="2504890" progId="Excel.Shee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052736"/>
                        <a:ext cx="9289032" cy="44644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0"/>
            <a:ext cx="9505056" cy="764704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Gazdasági számítások – jövedelmezőség - Akác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00472" y="836712"/>
            <a:ext cx="9505056" cy="482453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marL="261938" indent="-261938">
              <a:lnSpc>
                <a:spcPts val="3000"/>
              </a:lnSpc>
              <a:buSzPct val="130000"/>
            </a:pPr>
            <a:r>
              <a:rPr lang="hu-HU" sz="3200" b="1" dirty="0" err="1">
                <a:solidFill>
                  <a:schemeClr val="bg1"/>
                </a:solidFill>
                <a:cs typeface="Arial" pitchFamily="34" charset="0"/>
              </a:rPr>
              <a:t>Kalkulatív</a:t>
            </a:r>
            <a:r>
              <a:rPr lang="hu-HU" sz="3200" b="1" dirty="0">
                <a:solidFill>
                  <a:schemeClr val="bg1"/>
                </a:solidFill>
                <a:cs typeface="Arial" pitchFamily="34" charset="0"/>
              </a:rPr>
              <a:t> kamatláb 			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5 %</a:t>
            </a:r>
          </a:p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marL="261938" indent="-261938">
              <a:lnSpc>
                <a:spcPts val="3000"/>
              </a:lnSpc>
              <a:buSzPct val="130000"/>
            </a:pPr>
            <a:r>
              <a:rPr lang="hu-HU" sz="3200" b="1" dirty="0">
                <a:solidFill>
                  <a:schemeClr val="bg1"/>
                </a:solidFill>
                <a:cs typeface="Arial" pitchFamily="34" charset="0"/>
              </a:rPr>
              <a:t>Éves járadék kamatszámítással 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~ 85 </a:t>
            </a:r>
            <a:r>
              <a:rPr lang="hu-HU" sz="3200" b="1" dirty="0" err="1">
                <a:solidFill>
                  <a:srgbClr val="FFFF00"/>
                </a:solidFill>
                <a:cs typeface="Arial" pitchFamily="34" charset="0"/>
              </a:rPr>
              <a:t>e.Ft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/ha/év</a:t>
            </a:r>
          </a:p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marL="261938" indent="-261938">
              <a:lnSpc>
                <a:spcPts val="3000"/>
              </a:lnSpc>
              <a:buSzPct val="130000"/>
            </a:pPr>
            <a:r>
              <a:rPr lang="hu-HU" sz="3200" b="1" dirty="0">
                <a:solidFill>
                  <a:schemeClr val="bg1"/>
                </a:solidFill>
                <a:cs typeface="Arial" pitchFamily="34" charset="0"/>
              </a:rPr>
              <a:t>Beruházás belső kamatlába		</a:t>
            </a:r>
            <a:r>
              <a:rPr lang="hu-HU" sz="3200" b="1" dirty="0">
                <a:solidFill>
                  <a:srgbClr val="FFFF00"/>
                </a:solidFill>
                <a:cs typeface="Arial" pitchFamily="34" charset="0"/>
              </a:rPr>
              <a:t>38 %</a:t>
            </a:r>
          </a:p>
          <a:p>
            <a:pPr marL="261938" indent="-261938">
              <a:lnSpc>
                <a:spcPts val="3000"/>
              </a:lnSpc>
              <a:buSzPct val="130000"/>
            </a:pPr>
            <a:endParaRPr lang="hu-HU" sz="3200" b="1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lnSpc>
                <a:spcPts val="3000"/>
              </a:lnSpc>
              <a:buSzPct val="130000"/>
            </a:pPr>
            <a:r>
              <a:rPr lang="hu-HU" sz="2800" b="1" dirty="0">
                <a:solidFill>
                  <a:schemeClr val="bg1"/>
                </a:solidFill>
                <a:cs typeface="Arial" pitchFamily="34" charset="0"/>
              </a:rPr>
              <a:t>A jövedelmezőség alacsonyabb, mint a jó minőségű szántókon folytatott növénytermesztésé, de a termékeknek biztos piaca van, amellett kicsi a kárkockázat és a jó szántóktól eltérőek a TH paraméterek is.</a:t>
            </a:r>
            <a:endParaRPr lang="hu-HU" sz="28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8464" y="116632"/>
            <a:ext cx="9649072" cy="1301006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Miért ültessünk akác hengeresfa ültetvény? 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128464" y="1428191"/>
            <a:ext cx="970071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A pénzügyi befektető szempontjai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(többszáz ha-</a:t>
            </a:r>
            <a:r>
              <a:rPr lang="hu-HU" sz="2400" i="1" dirty="0" err="1">
                <a:solidFill>
                  <a:schemeClr val="bg1"/>
                </a:solidFill>
                <a:cs typeface="Arial" panose="020B0604020202020204" pitchFamily="34" charset="0"/>
              </a:rPr>
              <a:t>os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, ütemezett telepítésű ültetvény</a:t>
            </a:r>
            <a:r>
              <a:rPr lang="hu-HU" sz="2400" i="1">
                <a:solidFill>
                  <a:schemeClr val="bg1"/>
                </a:solidFill>
                <a:cs typeface="Arial" panose="020B0604020202020204" pitchFamily="34" charset="0"/>
              </a:rPr>
              <a:t>, vágáskor?)</a:t>
            </a:r>
            <a:endParaRPr lang="hu-HU" sz="2400" i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Kiszámíthatóság, biztos jövőbeni piac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Kockázatmentes termelés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Megfelelő tőkemegtérülés és </a:t>
            </a:r>
            <a:r>
              <a:rPr lang="hu-HU" sz="2400" b="1" i="1" dirty="0" err="1">
                <a:solidFill>
                  <a:schemeClr val="bg1"/>
                </a:solidFill>
                <a:cs typeface="Arial" panose="020B0604020202020204" pitchFamily="34" charset="0"/>
              </a:rPr>
              <a:t>kamatmarzs</a:t>
            </a:r>
            <a:endParaRPr lang="hu-HU" sz="2400" b="1" i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9110" y="3433574"/>
            <a:ext cx="972842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A családi gazdaság szempontjai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(5-10 ha-</a:t>
            </a:r>
            <a:r>
              <a:rPr lang="hu-HU" sz="2400" i="1" dirty="0" err="1">
                <a:solidFill>
                  <a:schemeClr val="bg1"/>
                </a:solidFill>
                <a:cs typeface="Arial" panose="020B0604020202020204" pitchFamily="34" charset="0"/>
              </a:rPr>
              <a:t>os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 ültetvények)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Több lábon állás, energia alapanyag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Külterjes állattenyésztés oszlop és karámfa választékai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Téli foglalkoztatás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Egyszerű, kockázatmentes technológia és termelés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Méhészet</a:t>
            </a:r>
          </a:p>
        </p:txBody>
      </p:sp>
    </p:spTree>
    <p:extLst>
      <p:ext uri="{BB962C8B-B14F-4D97-AF65-F5344CB8AC3E}">
        <p14:creationId xmlns:p14="http://schemas.microsoft.com/office/powerpoint/2010/main" val="125641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188640"/>
            <a:ext cx="9505056" cy="792088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Néhány szakirodalom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00472" y="1124744"/>
            <a:ext cx="95050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Hagyományos akác gazdálkodás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(Nagy I. 2013, 2014)</a:t>
            </a:r>
          </a:p>
          <a:p>
            <a:pPr>
              <a:lnSpc>
                <a:spcPts val="3000"/>
              </a:lnSpc>
              <a:buSzPct val="130000"/>
            </a:pPr>
            <a:endParaRPr lang="hu-HU" sz="24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Áldás és átok(?), akácosaink és  vágáskoruk 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	Erdészeti Lapok CXLVIII.évf.10.sz.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Mindent meggondoltunk, mindent megfontoltunk? 	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(Akácosainkról.) Erdészeti Lapok CXLIX. évf. 5.sz.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00472" y="4054138"/>
            <a:ext cx="842243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Az ültetvényszerű gazdálkodásról 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(2018)</a:t>
            </a:r>
          </a:p>
          <a:p>
            <a:pPr>
              <a:lnSpc>
                <a:spcPts val="3000"/>
              </a:lnSpc>
              <a:buSzPct val="130000"/>
            </a:pPr>
            <a:endParaRPr lang="hu-HU" sz="2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lnSpc>
                <a:spcPts val="3000"/>
              </a:lnSpc>
              <a:buSzPct val="130000"/>
            </a:pP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	Gyuricza Cs., </a:t>
            </a:r>
            <a:r>
              <a:rPr lang="hu-HU" sz="2400" b="1" i="1" dirty="0" err="1">
                <a:solidFill>
                  <a:schemeClr val="bg1"/>
                </a:solidFill>
                <a:cs typeface="Arial" panose="020B0604020202020204" pitchFamily="34" charset="0"/>
              </a:rPr>
              <a:t>Borovics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 A. (</a:t>
            </a:r>
            <a:r>
              <a:rPr lang="hu-HU" sz="2400" b="1" i="1" dirty="0" err="1">
                <a:solidFill>
                  <a:schemeClr val="bg1"/>
                </a:solidFill>
                <a:cs typeface="Arial" panose="020B0604020202020204" pitchFamily="34" charset="0"/>
              </a:rPr>
              <a:t>szerk</a:t>
            </a:r>
            <a:r>
              <a:rPr lang="hu-HU" sz="2400" b="1" i="1" dirty="0">
                <a:solidFill>
                  <a:schemeClr val="bg1"/>
                </a:solidFill>
                <a:cs typeface="Arial" panose="020B0604020202020204" pitchFamily="34" charset="0"/>
              </a:rPr>
              <a:t>.): Agrárerdészet.</a:t>
            </a: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</a:p>
          <a:p>
            <a:pPr>
              <a:lnSpc>
                <a:spcPts val="3000"/>
              </a:lnSpc>
              <a:buSzPct val="130000"/>
            </a:pPr>
            <a:r>
              <a:rPr lang="hu-HU" sz="2400" b="1" dirty="0">
                <a:solidFill>
                  <a:schemeClr val="bg1"/>
                </a:solidFill>
                <a:cs typeface="Arial" panose="020B0604020202020204" pitchFamily="34" charset="0"/>
              </a:rPr>
              <a:t>	</a:t>
            </a:r>
            <a:r>
              <a:rPr lang="hu-HU" sz="2400" i="1" dirty="0">
                <a:solidFill>
                  <a:schemeClr val="bg1"/>
                </a:solidFill>
                <a:cs typeface="Arial" panose="020B0604020202020204" pitchFamily="34" charset="0"/>
              </a:rPr>
              <a:t>NAIK Könyvek, Gödöllő.</a:t>
            </a:r>
            <a:endParaRPr lang="hu-HU" sz="2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82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472" y="0"/>
            <a:ext cx="9433048" cy="836712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Véghasználat a NNY ültetvényen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00473" y="908720"/>
            <a:ext cx="9433047" cy="446276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Tervezett vágáskor </a:t>
            </a:r>
            <a:r>
              <a:rPr lang="hu-HU" sz="2800" i="1" dirty="0">
                <a:solidFill>
                  <a:schemeClr val="bg1"/>
                </a:solidFill>
              </a:rPr>
              <a:t>(10-15 év között) </a:t>
            </a:r>
            <a:r>
              <a:rPr lang="hu-HU" sz="2400" i="1" dirty="0">
                <a:solidFill>
                  <a:schemeClr val="bg1"/>
                </a:solidFill>
              </a:rPr>
              <a:t>	    </a:t>
            </a:r>
            <a:r>
              <a:rPr lang="hu-HU" sz="2800" b="1" dirty="0">
                <a:solidFill>
                  <a:srgbClr val="FFFF00"/>
                </a:solidFill>
              </a:rPr>
              <a:t>15 év </a:t>
            </a:r>
          </a:p>
          <a:p>
            <a:endParaRPr lang="hu-HU" sz="1200" b="1" dirty="0">
              <a:solidFill>
                <a:schemeClr val="bg1"/>
              </a:solidFill>
            </a:endParaRPr>
          </a:p>
          <a:p>
            <a:r>
              <a:rPr lang="hu-HU" sz="2800" b="1" dirty="0">
                <a:solidFill>
                  <a:schemeClr val="bg1"/>
                </a:solidFill>
              </a:rPr>
              <a:t>Hasznosítható darabszáma a 15. évben  </a:t>
            </a:r>
            <a:r>
              <a:rPr lang="hu-HU" sz="2800" b="1" dirty="0">
                <a:solidFill>
                  <a:srgbClr val="FFFF00"/>
                </a:solidFill>
              </a:rPr>
              <a:t>264</a:t>
            </a:r>
            <a:r>
              <a:rPr lang="hu-HU" sz="2800" dirty="0">
                <a:solidFill>
                  <a:srgbClr val="FFFF00"/>
                </a:solidFill>
              </a:rPr>
              <a:t> </a:t>
            </a:r>
            <a:r>
              <a:rPr lang="hu-HU" sz="2800" b="1" dirty="0">
                <a:solidFill>
                  <a:srgbClr val="FFFF00"/>
                </a:solidFill>
              </a:rPr>
              <a:t>db/ha </a:t>
            </a:r>
          </a:p>
          <a:p>
            <a:r>
              <a:rPr lang="hu-HU" sz="2800" i="1" dirty="0">
                <a:solidFill>
                  <a:schemeClr val="bg1"/>
                </a:solidFill>
              </a:rPr>
              <a:t>(6x6 m-es hálózat- az </a:t>
            </a:r>
            <a:r>
              <a:rPr lang="hu-HU" sz="2800" i="1" dirty="0" err="1">
                <a:solidFill>
                  <a:schemeClr val="bg1"/>
                </a:solidFill>
              </a:rPr>
              <a:t>I.kivitel</a:t>
            </a:r>
            <a:r>
              <a:rPr lang="hu-HU" sz="2800" i="1" dirty="0">
                <a:solidFill>
                  <a:schemeClr val="bg1"/>
                </a:solidFill>
              </a:rPr>
              <a:t> 95 %-a) </a:t>
            </a:r>
          </a:p>
          <a:p>
            <a:endParaRPr lang="hu-HU" sz="1200" b="1" dirty="0">
              <a:solidFill>
                <a:schemeClr val="bg1"/>
              </a:solidFill>
            </a:endParaRPr>
          </a:p>
          <a:p>
            <a:r>
              <a:rPr lang="hu-HU" sz="2800" b="1" dirty="0">
                <a:solidFill>
                  <a:schemeClr val="bg1"/>
                </a:solidFill>
              </a:rPr>
              <a:t>Ültevény fakészlete 			     	    </a:t>
            </a:r>
            <a:r>
              <a:rPr lang="hu-HU" sz="2800" b="1" dirty="0">
                <a:solidFill>
                  <a:srgbClr val="FFFF00"/>
                </a:solidFill>
              </a:rPr>
              <a:t>322 br.m</a:t>
            </a:r>
            <a:r>
              <a:rPr lang="hu-HU" sz="2800" b="1" baseline="30000" dirty="0">
                <a:solidFill>
                  <a:srgbClr val="FFFF00"/>
                </a:solidFill>
              </a:rPr>
              <a:t>3</a:t>
            </a:r>
            <a:r>
              <a:rPr lang="hu-HU" sz="2800" b="1" dirty="0">
                <a:solidFill>
                  <a:srgbClr val="FFFF00"/>
                </a:solidFill>
              </a:rPr>
              <a:t>/ha </a:t>
            </a:r>
          </a:p>
          <a:p>
            <a:r>
              <a:rPr lang="hu-HU" sz="2400" i="1" dirty="0">
                <a:solidFill>
                  <a:schemeClr val="bg1"/>
                </a:solidFill>
              </a:rPr>
              <a:t>(</a:t>
            </a:r>
            <a:r>
              <a:rPr lang="hu-HU" sz="2800" i="1" dirty="0">
                <a:solidFill>
                  <a:schemeClr val="bg1"/>
                </a:solidFill>
              </a:rPr>
              <a:t>h =25 m, d</a:t>
            </a:r>
            <a:r>
              <a:rPr lang="hu-HU" sz="2800" i="1" baseline="-25000" dirty="0">
                <a:solidFill>
                  <a:schemeClr val="bg1"/>
                </a:solidFill>
              </a:rPr>
              <a:t>1,3</a:t>
            </a:r>
            <a:r>
              <a:rPr lang="hu-HU" sz="2800" i="1" dirty="0">
                <a:solidFill>
                  <a:schemeClr val="bg1"/>
                </a:solidFill>
              </a:rPr>
              <a:t>=36 cm, 1,22 m</a:t>
            </a:r>
            <a:r>
              <a:rPr lang="hu-HU" sz="2800" i="1" baseline="30000" dirty="0">
                <a:solidFill>
                  <a:schemeClr val="bg1"/>
                </a:solidFill>
              </a:rPr>
              <a:t>3</a:t>
            </a:r>
            <a:r>
              <a:rPr lang="hu-HU" sz="2800" i="1" dirty="0">
                <a:solidFill>
                  <a:schemeClr val="bg1"/>
                </a:solidFill>
              </a:rPr>
              <a:t>/db)</a:t>
            </a:r>
          </a:p>
          <a:p>
            <a:endParaRPr lang="hu-HU" sz="1200" b="1" dirty="0">
              <a:solidFill>
                <a:schemeClr val="bg1"/>
              </a:solidFill>
            </a:endParaRPr>
          </a:p>
          <a:p>
            <a:r>
              <a:rPr lang="hu-HU" sz="2800" b="1" dirty="0">
                <a:solidFill>
                  <a:schemeClr val="bg1"/>
                </a:solidFill>
              </a:rPr>
              <a:t>Az </a:t>
            </a:r>
            <a:r>
              <a:rPr lang="hu-HU" sz="2800" b="1" dirty="0" err="1">
                <a:solidFill>
                  <a:schemeClr val="bg1"/>
                </a:solidFill>
              </a:rPr>
              <a:t>összfatermés</a:t>
            </a:r>
            <a:r>
              <a:rPr lang="hu-HU" sz="2800" b="1" dirty="0">
                <a:solidFill>
                  <a:schemeClr val="bg1"/>
                </a:solidFill>
              </a:rPr>
              <a:t> átlagnövedéke                </a:t>
            </a:r>
            <a:r>
              <a:rPr lang="hu-HU" sz="2800" b="1" dirty="0">
                <a:solidFill>
                  <a:srgbClr val="FFFF00"/>
                </a:solidFill>
              </a:rPr>
              <a:t>22  m</a:t>
            </a:r>
            <a:r>
              <a:rPr lang="hu-HU" sz="2800" b="1" baseline="30000" dirty="0">
                <a:solidFill>
                  <a:srgbClr val="FFFF00"/>
                </a:solidFill>
              </a:rPr>
              <a:t>3</a:t>
            </a:r>
            <a:r>
              <a:rPr lang="hu-HU" sz="2800" b="1" dirty="0">
                <a:solidFill>
                  <a:srgbClr val="FFFF00"/>
                </a:solidFill>
              </a:rPr>
              <a:t>/ha/év</a:t>
            </a:r>
          </a:p>
          <a:p>
            <a:endParaRPr lang="hu-HU" sz="1200" b="1" dirty="0">
              <a:solidFill>
                <a:schemeClr val="bg1"/>
              </a:solidFill>
            </a:endParaRPr>
          </a:p>
          <a:p>
            <a:r>
              <a:rPr lang="hu-HU" sz="2800" b="1" dirty="0" err="1">
                <a:solidFill>
                  <a:schemeClr val="bg1"/>
                </a:solidFill>
              </a:rPr>
              <a:t>Apadék</a:t>
            </a:r>
            <a:r>
              <a:rPr lang="hu-HU" sz="2800" b="1" dirty="0">
                <a:solidFill>
                  <a:schemeClr val="bg1"/>
                </a:solidFill>
              </a:rPr>
              <a:t> </a:t>
            </a:r>
            <a:r>
              <a:rPr lang="hu-HU" sz="2400" i="1" dirty="0">
                <a:solidFill>
                  <a:schemeClr val="bg1"/>
                </a:solidFill>
              </a:rPr>
              <a:t>(törzsfán kéregap.15-17 %, </a:t>
            </a:r>
            <a:r>
              <a:rPr lang="hu-HU" sz="2400" i="1" dirty="0" err="1">
                <a:solidFill>
                  <a:schemeClr val="bg1"/>
                </a:solidFill>
              </a:rPr>
              <a:t>ip.fa</a:t>
            </a:r>
            <a:r>
              <a:rPr lang="hu-HU" sz="2400" i="1" dirty="0">
                <a:solidFill>
                  <a:schemeClr val="bg1"/>
                </a:solidFill>
              </a:rPr>
              <a:t> 70 %)    </a:t>
            </a:r>
            <a:r>
              <a:rPr lang="hu-HU" sz="2800" b="1" dirty="0">
                <a:solidFill>
                  <a:srgbClr val="FFFF00"/>
                </a:solidFill>
              </a:rPr>
              <a:t>10 %</a:t>
            </a:r>
            <a:r>
              <a:rPr lang="hu-HU" sz="2800" dirty="0">
                <a:solidFill>
                  <a:schemeClr val="bg1"/>
                </a:solidFill>
              </a:rPr>
              <a:t> </a:t>
            </a:r>
          </a:p>
          <a:p>
            <a:endParaRPr lang="hu-HU" sz="1200" b="1" dirty="0">
              <a:solidFill>
                <a:schemeClr val="bg1"/>
              </a:solidFill>
            </a:endParaRPr>
          </a:p>
          <a:p>
            <a:r>
              <a:rPr lang="hu-HU" sz="2800" b="1" dirty="0">
                <a:solidFill>
                  <a:schemeClr val="bg1"/>
                </a:solidFill>
              </a:rPr>
              <a:t>Ültetvény hasznosítható fakészlete           </a:t>
            </a:r>
            <a:r>
              <a:rPr lang="hu-HU" sz="2800" b="1" dirty="0">
                <a:solidFill>
                  <a:srgbClr val="FFFF00"/>
                </a:solidFill>
              </a:rPr>
              <a:t>290 n.m</a:t>
            </a:r>
            <a:r>
              <a:rPr lang="hu-HU" sz="2800" b="1" baseline="30000" dirty="0">
                <a:solidFill>
                  <a:srgbClr val="FFFF00"/>
                </a:solidFill>
              </a:rPr>
              <a:t>3</a:t>
            </a:r>
            <a:r>
              <a:rPr lang="hu-HU" sz="2800" b="1" dirty="0">
                <a:solidFill>
                  <a:srgbClr val="FFFF00"/>
                </a:solidFill>
              </a:rPr>
              <a:t>/ha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ln>
            <a:solidFill>
              <a:srgbClr val="FFFFFF"/>
            </a:solidFill>
          </a:ln>
        </p:spPr>
        <p:txBody>
          <a:bodyPr/>
          <a:lstStyle/>
          <a:p>
            <a:r>
              <a:rPr lang="hu-HU" dirty="0">
                <a:latin typeface="Arial" pitchFamily="34" charset="0"/>
                <a:cs typeface="Arial" pitchFamily="34" charset="0"/>
              </a:rPr>
              <a:t>A </a:t>
            </a:r>
            <a:r>
              <a:rPr lang="hu-HU" dirty="0" err="1">
                <a:latin typeface="Arial" pitchFamily="34" charset="0"/>
                <a:cs typeface="Arial" pitchFamily="34" charset="0"/>
              </a:rPr>
              <a:t>Vh</a:t>
            </a:r>
            <a:r>
              <a:rPr lang="hu-HU" dirty="0">
                <a:latin typeface="Arial" pitchFamily="34" charset="0"/>
                <a:cs typeface="Arial" pitchFamily="34" charset="0"/>
              </a:rPr>
              <a:t> választékai a NNY ültetvényen</a:t>
            </a:r>
            <a:endParaRPr lang="hu-HU" dirty="0"/>
          </a:p>
        </p:txBody>
      </p:sp>
      <p:graphicFrame>
        <p:nvGraphicFramePr>
          <p:cNvPr id="36866" name="Object 5"/>
          <p:cNvGraphicFramePr>
            <a:graphicFrameLocks noChangeAspect="1"/>
          </p:cNvGraphicFramePr>
          <p:nvPr/>
        </p:nvGraphicFramePr>
        <p:xfrm>
          <a:off x="200472" y="1268760"/>
          <a:ext cx="9505056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1" name="Munkalap" r:id="rId4" imgW="5972172" imgH="1638227" progId="Excel.Sheet.12">
                  <p:embed/>
                </p:oleObj>
              </mc:Choice>
              <mc:Fallback>
                <p:oleObj name="Munkalap" r:id="rId4" imgW="5972172" imgH="1638227" progId="Excel.Shee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472" y="1268760"/>
                        <a:ext cx="9505056" cy="4536504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ERTI D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RTI Sé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76200">
          <a:solidFill>
            <a:srgbClr val="FF0000"/>
          </a:solidFill>
        </a:ln>
      </a:spPr>
      <a:bodyPr lIns="83969" tIns="41985" rIns="83969" bIns="41985" rtlCol="0" anchor="ctr"/>
      <a:lstStyle>
        <a:defPPr algn="ctr" defTabSz="914342" fontAlgn="auto">
          <a:spcBef>
            <a:spcPts val="0"/>
          </a:spcBef>
          <a:spcAft>
            <a:spcPts val="0"/>
          </a:spcAft>
          <a:defRPr sz="1600" dirty="0" err="1" smtClean="0"/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 marL="261938" indent="-261938">
          <a:lnSpc>
            <a:spcPts val="3000"/>
          </a:lnSpc>
          <a:buSzPct val="130000"/>
          <a:buFont typeface="Arial" pitchFamily="34" charset="0"/>
          <a:buChar char="•"/>
          <a:defRPr sz="2400" dirty="0" smtClean="0">
            <a:solidFill>
              <a:schemeClr val="bg1"/>
            </a:solidFill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5158</TotalTime>
  <Words>309</Words>
  <Application>Microsoft Office PowerPoint</Application>
  <PresentationFormat>A4 (210x297 mm)</PresentationFormat>
  <Paragraphs>122</Paragraphs>
  <Slides>19</Slides>
  <Notes>3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Midiet</vt:lpstr>
      <vt:lpstr>Tahoma</vt:lpstr>
      <vt:lpstr>ERTI DIA</vt:lpstr>
      <vt:lpstr>Munkalap</vt:lpstr>
      <vt:lpstr>PowerPoint-bemutató</vt:lpstr>
      <vt:lpstr>Véghasználat az akác ültetvényen, rekultiváció</vt:lpstr>
      <vt:lpstr>Költségek idegen kivitelezésben, de saját termőföldön az akác ültetvénynél 1 ha-on</vt:lpstr>
      <vt:lpstr>Az akác ipari célú faültetvényeinek támogatása</vt:lpstr>
      <vt:lpstr>Gazdasági számítások – jövedelmezőség - Akác</vt:lpstr>
      <vt:lpstr>Miért ültessünk akác hengeresfa ültetvény? </vt:lpstr>
      <vt:lpstr>Néhány szakirodalom</vt:lpstr>
      <vt:lpstr>Véghasználat a NNY ültetvényen</vt:lpstr>
      <vt:lpstr>A Vh választékai a NNY ültetvényen</vt:lpstr>
      <vt:lpstr>A Vh választék megoszlása a NNY ültetvényen</vt:lpstr>
      <vt:lpstr>Árbevétel és a rekultiváció a NNY ültetvényen</vt:lpstr>
      <vt:lpstr>Költségek idegen kivitelezésben, de saját termőföldön a NNY ültetvénynél</vt:lpstr>
      <vt:lpstr>A NNY ipari célú faültetvényeinek támogatása</vt:lpstr>
      <vt:lpstr>Gazdasági számítások – jövedelmezőség - NNY</vt:lpstr>
      <vt:lpstr>Miért ültessünk NNY hengeresfa ültetvényt?</vt:lpstr>
      <vt:lpstr>Néhány szakirodalom</vt:lpstr>
      <vt:lpstr>Fásszárú, sarjaztatott energetikai célú faültetvények (új létrehozás jelenleg nem támogatott)</vt:lpstr>
      <vt:lpstr>Néhány szakirodalom</vt:lpstr>
      <vt:lpstr>Köszönöm megtisztelő   figyelmüket!</vt:lpstr>
    </vt:vector>
  </TitlesOfParts>
  <Company>WXPEE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MS-USER</dc:creator>
  <cp:lastModifiedBy>Visual_Lenovo</cp:lastModifiedBy>
  <cp:revision>467</cp:revision>
  <cp:lastPrinted>2014-12-01T06:35:10Z</cp:lastPrinted>
  <dcterms:created xsi:type="dcterms:W3CDTF">2011-06-21T13:38:34Z</dcterms:created>
  <dcterms:modified xsi:type="dcterms:W3CDTF">2019-05-24T11:29:51Z</dcterms:modified>
</cp:coreProperties>
</file>