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6" r:id="rId13"/>
    <p:sldId id="275" r:id="rId14"/>
    <p:sldId id="269" r:id="rId15"/>
    <p:sldId id="268" r:id="rId16"/>
    <p:sldId id="267" r:id="rId17"/>
    <p:sldId id="272" r:id="rId18"/>
    <p:sldId id="276" r:id="rId19"/>
    <p:sldId id="277" r:id="rId20"/>
    <p:sldId id="273" r:id="rId21"/>
    <p:sldId id="278" r:id="rId22"/>
    <p:sldId id="279" r:id="rId23"/>
    <p:sldId id="282" r:id="rId24"/>
    <p:sldId id="295" r:id="rId25"/>
    <p:sldId id="302" r:id="rId26"/>
    <p:sldId id="305" r:id="rId27"/>
    <p:sldId id="307" r:id="rId28"/>
    <p:sldId id="310" r:id="rId29"/>
    <p:sldId id="300" r:id="rId30"/>
    <p:sldId id="311" r:id="rId3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2C663-96F8-4407-941D-66E78954E047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A7227-0993-409F-B1BD-891DFDA793D0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A7227-0993-409F-B1BD-891DFDA793D0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5360F-7711-466B-97D3-83EF1ED8C676}" type="datetimeFigureOut">
              <a:rPr lang="hu-HU" smtClean="0"/>
              <a:pPr/>
              <a:t>2019.05.22.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41131-6083-4081-A48B-6DF1A6C035E9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571480"/>
            <a:ext cx="9144000" cy="2600342"/>
          </a:xfrm>
        </p:spPr>
        <p:txBody>
          <a:bodyPr>
            <a:noAutofit/>
          </a:bodyPr>
          <a:lstStyle/>
          <a:p>
            <a:r>
              <a:rPr lang="hu-HU" sz="4800" b="1" dirty="0" smtClean="0"/>
              <a:t>ERDŐTELEPÍTÉSEK, FÁSÍTÁSOK</a:t>
            </a:r>
            <a:br>
              <a:rPr lang="hu-HU" sz="4800" b="1" dirty="0" smtClean="0"/>
            </a:br>
            <a:r>
              <a:rPr lang="hu-HU" sz="4800" b="1" dirty="0" smtClean="0"/>
              <a:t>TERVEZÉSÉNEK, </a:t>
            </a:r>
            <a:br>
              <a:rPr lang="hu-HU" sz="4800" b="1" dirty="0" smtClean="0"/>
            </a:br>
            <a:r>
              <a:rPr lang="hu-HU" sz="4800" b="1" dirty="0" smtClean="0"/>
              <a:t>TÁMOGATÁS-IGÉNYLÉSÉNEK</a:t>
            </a:r>
            <a:br>
              <a:rPr lang="hu-HU" sz="4800" b="1" dirty="0" smtClean="0"/>
            </a:br>
            <a:r>
              <a:rPr lang="hu-HU" sz="4800" b="1" dirty="0" smtClean="0"/>
              <a:t>GYAKORLATI TAPASZTALATAI</a:t>
            </a:r>
            <a:endParaRPr lang="hu-HU" sz="48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785786" y="3500438"/>
            <a:ext cx="7572428" cy="1500198"/>
          </a:xfrm>
        </p:spPr>
        <p:txBody>
          <a:bodyPr/>
          <a:lstStyle/>
          <a:p>
            <a:r>
              <a:rPr lang="hu-HU" b="1" dirty="0" smtClean="0">
                <a:solidFill>
                  <a:schemeClr val="tx1"/>
                </a:solidFill>
              </a:rPr>
              <a:t>Készítette: Hiller Szilárd és Tátrai Gábor</a:t>
            </a:r>
          </a:p>
          <a:p>
            <a:r>
              <a:rPr lang="hu-HU" b="1" dirty="0" smtClean="0">
                <a:solidFill>
                  <a:schemeClr val="tx1"/>
                </a:solidFill>
              </a:rPr>
              <a:t>FA-PIAC Magánerdészeti Kft.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5" name="Kép 4" descr="fapiac_szlogennel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28794" y="4929198"/>
            <a:ext cx="5074920" cy="1478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>
            <a:normAutofit fontScale="90000"/>
          </a:bodyPr>
          <a:lstStyle/>
          <a:p>
            <a:r>
              <a:rPr lang="hu-HU" b="1" dirty="0" smtClean="0">
                <a:solidFill>
                  <a:srgbClr val="FFFF00"/>
                </a:solidFill>
              </a:rPr>
              <a:t>Gyakorlati problémák - tervezés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Gyakorlati problémák - tervezés</a:t>
            </a:r>
            <a:endParaRPr lang="hu-HU" b="1" dirty="0"/>
          </a:p>
        </p:txBody>
      </p:sp>
      <p:pic>
        <p:nvPicPr>
          <p:cNvPr id="4" name="Tartalom helye 3" descr="eon vezeték védősáv koordinátá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067" y="1600200"/>
            <a:ext cx="723586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Gyakorlati problémák - tervezés</a:t>
            </a:r>
            <a:endParaRPr lang="hu-HU" b="1" dirty="0"/>
          </a:p>
        </p:txBody>
      </p:sp>
      <p:pic>
        <p:nvPicPr>
          <p:cNvPr id="6" name="Tartalom helye 5" descr="erdészeti térkép_v-3j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32353"/>
            <a:ext cx="8643966" cy="5372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Gyakorlati problémák – tervezés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hu-HU" b="1" dirty="0" smtClean="0"/>
              <a:t>Mennyi – mi mennyi?</a:t>
            </a:r>
          </a:p>
          <a:p>
            <a:pPr lvl="1"/>
            <a:r>
              <a:rPr lang="hu-HU" b="1" dirty="0" smtClean="0"/>
              <a:t>„kb. 10 hektár, nem lehet olyan bonyolult”</a:t>
            </a:r>
          </a:p>
          <a:p>
            <a:pPr lvl="1"/>
            <a:endParaRPr lang="hu-HU" b="1" dirty="0" smtClean="0"/>
          </a:p>
          <a:p>
            <a:pPr lvl="1"/>
            <a:endParaRPr lang="hu-HU" b="1" dirty="0" smtClean="0"/>
          </a:p>
          <a:p>
            <a:pPr lvl="1"/>
            <a:r>
              <a:rPr lang="hu-HU" b="1" dirty="0" smtClean="0"/>
              <a:t> de milyen 10 hektár?</a:t>
            </a:r>
          </a:p>
          <a:p>
            <a:pPr lvl="2"/>
            <a:r>
              <a:rPr lang="hu-HU" b="1" dirty="0" smtClean="0"/>
              <a:t>Terepadottságok</a:t>
            </a:r>
          </a:p>
          <a:p>
            <a:pPr lvl="2"/>
            <a:r>
              <a:rPr lang="hu-HU" b="1" dirty="0" smtClean="0"/>
              <a:t>Termőhelyi változatosság</a:t>
            </a:r>
          </a:p>
          <a:p>
            <a:pPr lvl="1"/>
            <a:endParaRPr lang="hu-HU" b="1" dirty="0" smtClean="0"/>
          </a:p>
          <a:p>
            <a:pPr lvl="1">
              <a:buNone/>
            </a:pPr>
            <a:endParaRPr lang="hu-HU" b="1" dirty="0"/>
          </a:p>
        </p:txBody>
      </p:sp>
      <p:sp>
        <p:nvSpPr>
          <p:cNvPr id="4" name="Lefelé nyíl 3"/>
          <p:cNvSpPr/>
          <p:nvPr/>
        </p:nvSpPr>
        <p:spPr>
          <a:xfrm>
            <a:off x="3214678" y="3357562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„Ki gépen száll fölébe…”</a:t>
            </a:r>
            <a:endParaRPr lang="hu-HU" b="1" dirty="0"/>
          </a:p>
        </p:txBody>
      </p:sp>
      <p:pic>
        <p:nvPicPr>
          <p:cNvPr id="4" name="Tartalom helye 3" descr="koppányiműhold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4224631" cy="4681998"/>
          </a:xfrm>
        </p:spPr>
      </p:pic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5072066" y="1571612"/>
            <a:ext cx="3614734" cy="4554551"/>
          </a:xfrm>
        </p:spPr>
        <p:txBody>
          <a:bodyPr/>
          <a:lstStyle/>
          <a:p>
            <a:r>
              <a:rPr lang="hu-HU" dirty="0" smtClean="0"/>
              <a:t>~ </a:t>
            </a:r>
            <a:r>
              <a:rPr lang="hu-HU" b="1" dirty="0" smtClean="0"/>
              <a:t>10,0 ha</a:t>
            </a:r>
          </a:p>
          <a:p>
            <a:r>
              <a:rPr lang="hu-HU" b="1" dirty="0" smtClean="0"/>
              <a:t>2 talajszelvény</a:t>
            </a:r>
          </a:p>
          <a:p>
            <a:r>
              <a:rPr lang="hu-HU" b="1" dirty="0" smtClean="0"/>
              <a:t>akár egy erdőrészlet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„… annak térkép e táj…”</a:t>
            </a:r>
            <a:endParaRPr lang="hu-HU" b="1" dirty="0"/>
          </a:p>
        </p:txBody>
      </p:sp>
      <p:pic>
        <p:nvPicPr>
          <p:cNvPr id="4" name="Tartalom helye 3" descr="koppányi_topo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4143614" cy="4540467"/>
          </a:xfrm>
        </p:spPr>
      </p:pic>
      <p:sp>
        <p:nvSpPr>
          <p:cNvPr id="5" name="Tartalom helye 4"/>
          <p:cNvSpPr>
            <a:spLocks noGrp="1"/>
          </p:cNvSpPr>
          <p:nvPr>
            <p:ph sz="half" idx="2"/>
          </p:nvPr>
        </p:nvSpPr>
        <p:spPr>
          <a:xfrm>
            <a:off x="4714876" y="1643050"/>
            <a:ext cx="4038600" cy="4525963"/>
          </a:xfrm>
        </p:spPr>
        <p:txBody>
          <a:bodyPr/>
          <a:lstStyle/>
          <a:p>
            <a:r>
              <a:rPr lang="hu-HU" b="1" dirty="0" smtClean="0"/>
              <a:t>Változatos domborzat</a:t>
            </a:r>
          </a:p>
          <a:p>
            <a:r>
              <a:rPr lang="hu-HU" b="1" dirty="0" smtClean="0"/>
              <a:t>Közel 35 méter szintkülönbség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Gyakorlati problémák - tervezés</a:t>
            </a:r>
            <a:endParaRPr lang="hu-HU" b="1" dirty="0"/>
          </a:p>
        </p:txBody>
      </p:sp>
      <p:pic>
        <p:nvPicPr>
          <p:cNvPr id="4" name="Tartalom helye 3" descr="erdészeti térképkoppány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5" y="1500174"/>
            <a:ext cx="5786478" cy="5026366"/>
          </a:xfrm>
        </p:spPr>
      </p:pic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5929322" y="1571612"/>
            <a:ext cx="3214678" cy="4525963"/>
          </a:xfrm>
        </p:spPr>
        <p:txBody>
          <a:bodyPr/>
          <a:lstStyle/>
          <a:p>
            <a:r>
              <a:rPr lang="hu-HU" b="1" dirty="0" smtClean="0"/>
              <a:t>4 talajszelvény</a:t>
            </a:r>
          </a:p>
          <a:p>
            <a:r>
              <a:rPr lang="hu-HU" b="1" dirty="0" smtClean="0"/>
              <a:t>3 </a:t>
            </a:r>
            <a:r>
              <a:rPr lang="hu-HU" b="1" dirty="0" err="1" smtClean="0"/>
              <a:t>termőhelytípus-változat</a:t>
            </a:r>
            <a:r>
              <a:rPr lang="hu-HU" b="1" dirty="0" smtClean="0"/>
              <a:t> és átmenetek</a:t>
            </a:r>
          </a:p>
          <a:p>
            <a:r>
              <a:rPr lang="hu-HU" b="1" dirty="0" smtClean="0"/>
              <a:t>3 erdőrészlet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26000" b="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</a:t>
            </a:r>
            <a:br>
              <a:rPr lang="hu-HU" b="1" dirty="0" smtClean="0"/>
            </a:br>
            <a:r>
              <a:rPr lang="hu-HU" b="1" dirty="0" smtClean="0"/>
              <a:t>támogatás- és </a:t>
            </a:r>
            <a:r>
              <a:rPr lang="hu-HU" b="1" dirty="0" err="1" smtClean="0"/>
              <a:t>kifizetésigénylés</a:t>
            </a:r>
            <a:endParaRPr lang="hu-HU" b="1" dirty="0"/>
          </a:p>
        </p:txBody>
      </p:sp>
      <p:sp>
        <p:nvSpPr>
          <p:cNvPr id="7" name="Szöveg helye 6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4040188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Tervkészítő, támogatás-kezelő feladatai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500034" y="2928934"/>
            <a:ext cx="4040188" cy="3500462"/>
          </a:xfrm>
        </p:spPr>
        <p:txBody>
          <a:bodyPr/>
          <a:lstStyle/>
          <a:p>
            <a:r>
              <a:rPr lang="hu-HU" dirty="0" smtClean="0"/>
              <a:t>Telepítési terv elkészítése, engedélyeztetése</a:t>
            </a:r>
          </a:p>
          <a:p>
            <a:endParaRPr lang="hu-HU" dirty="0" smtClean="0"/>
          </a:p>
          <a:p>
            <a:r>
              <a:rPr lang="hu-HU" dirty="0" smtClean="0"/>
              <a:t>Támogatási kérelem beadása</a:t>
            </a:r>
          </a:p>
          <a:p>
            <a:endParaRPr lang="hu-HU" dirty="0" smtClean="0"/>
          </a:p>
          <a:p>
            <a:r>
              <a:rPr lang="hu-HU" dirty="0" smtClean="0"/>
              <a:t>Kifizetési kérelem </a:t>
            </a:r>
          </a:p>
          <a:p>
            <a:pPr>
              <a:buNone/>
            </a:pPr>
            <a:r>
              <a:rPr lang="hu-HU" dirty="0" smtClean="0"/>
              <a:t>	beadása</a:t>
            </a:r>
            <a:endParaRPr lang="hu-HU" dirty="0"/>
          </a:p>
        </p:txBody>
      </p:sp>
      <p:sp>
        <p:nvSpPr>
          <p:cNvPr id="8" name="Szöveg helye 7"/>
          <p:cNvSpPr>
            <a:spLocks noGrp="1"/>
          </p:cNvSpPr>
          <p:nvPr>
            <p:ph type="body" sz="quarter" idx="3"/>
          </p:nvPr>
        </p:nvSpPr>
        <p:spPr>
          <a:xfrm>
            <a:off x="4643438" y="2071678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hu-HU" dirty="0" smtClean="0"/>
              <a:t>Jogosult erdészeti szakszemélyzet feladatai</a:t>
            </a:r>
            <a:endParaRPr lang="hu-HU" dirty="0"/>
          </a:p>
        </p:txBody>
      </p:sp>
      <p:sp>
        <p:nvSpPr>
          <p:cNvPr id="9" name="Tartalom helye 8"/>
          <p:cNvSpPr>
            <a:spLocks noGrp="1"/>
          </p:cNvSpPr>
          <p:nvPr>
            <p:ph sz="quarter" idx="4"/>
          </p:nvPr>
        </p:nvSpPr>
        <p:spPr>
          <a:xfrm>
            <a:off x="4643438" y="2857496"/>
            <a:ext cx="4041775" cy="3397265"/>
          </a:xfrm>
        </p:spPr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Tervezett erdőművelési munkák bejelentése</a:t>
            </a:r>
          </a:p>
          <a:p>
            <a:endParaRPr lang="hu-HU" dirty="0" smtClean="0"/>
          </a:p>
          <a:p>
            <a:r>
              <a:rPr lang="hu-HU" dirty="0" smtClean="0"/>
              <a:t>Végrehajtott erdőművelési munkák lejelentése</a:t>
            </a:r>
            <a:endParaRPr lang="hu-HU" dirty="0"/>
          </a:p>
        </p:txBody>
      </p:sp>
      <p:sp>
        <p:nvSpPr>
          <p:cNvPr id="10" name="Lefelé nyíl 9"/>
          <p:cNvSpPr/>
          <p:nvPr/>
        </p:nvSpPr>
        <p:spPr>
          <a:xfrm>
            <a:off x="1857356" y="3714752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Jobbra nyíl 10"/>
          <p:cNvSpPr/>
          <p:nvPr/>
        </p:nvSpPr>
        <p:spPr>
          <a:xfrm>
            <a:off x="3643306" y="4429132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Balra nyíl 11"/>
          <p:cNvSpPr/>
          <p:nvPr/>
        </p:nvSpPr>
        <p:spPr>
          <a:xfrm>
            <a:off x="3643306" y="5715016"/>
            <a:ext cx="62121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Lefelé nyíl 12"/>
          <p:cNvSpPr/>
          <p:nvPr/>
        </p:nvSpPr>
        <p:spPr>
          <a:xfrm>
            <a:off x="6072198" y="4929198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26000" b="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</a:t>
            </a:r>
            <a:br>
              <a:rPr lang="hu-HU" b="1" dirty="0" smtClean="0"/>
            </a:br>
            <a:r>
              <a:rPr lang="hu-HU" b="1" dirty="0" smtClean="0"/>
              <a:t>kifizetési kérelem</a:t>
            </a:r>
            <a:endParaRPr lang="hu-HU" b="1" dirty="0"/>
          </a:p>
        </p:txBody>
      </p:sp>
      <p:sp>
        <p:nvSpPr>
          <p:cNvPr id="8" name="Tartalom helye 7"/>
          <p:cNvSpPr>
            <a:spLocks noGrp="1"/>
          </p:cNvSpPr>
          <p:nvPr>
            <p:ph sz="half" idx="1"/>
          </p:nvPr>
        </p:nvSpPr>
        <p:spPr>
          <a:xfrm>
            <a:off x="285720" y="1600201"/>
            <a:ext cx="5072098" cy="3900502"/>
          </a:xfrm>
        </p:spPr>
        <p:txBody>
          <a:bodyPr>
            <a:normAutofit fontScale="92500"/>
          </a:bodyPr>
          <a:lstStyle/>
          <a:p>
            <a:r>
              <a:rPr lang="hu-HU" b="1" dirty="0" smtClean="0"/>
              <a:t>Kevés az idő!!!</a:t>
            </a:r>
          </a:p>
          <a:p>
            <a:pPr lvl="1"/>
            <a:r>
              <a:rPr lang="hu-HU" b="1" dirty="0" smtClean="0"/>
              <a:t>Terv elkészítése </a:t>
            </a:r>
          </a:p>
          <a:p>
            <a:pPr lvl="1"/>
            <a:r>
              <a:rPr lang="hu-HU" b="1" dirty="0" smtClean="0"/>
              <a:t>Hatósági jóváhagyás, jogerő</a:t>
            </a:r>
          </a:p>
          <a:p>
            <a:pPr lvl="1"/>
            <a:r>
              <a:rPr lang="hu-HU" b="1" dirty="0" smtClean="0"/>
              <a:t>Tervezett tevékenység bejelentése</a:t>
            </a:r>
          </a:p>
          <a:p>
            <a:pPr lvl="1"/>
            <a:r>
              <a:rPr lang="hu-HU" b="1" u="sng" dirty="0" smtClean="0"/>
              <a:t>Végrehajtás – ültetés                         </a:t>
            </a:r>
          </a:p>
          <a:p>
            <a:pPr lvl="1"/>
            <a:r>
              <a:rPr lang="hu-HU" b="1" dirty="0" smtClean="0"/>
              <a:t>Végrehajtás bejelentése</a:t>
            </a:r>
          </a:p>
          <a:p>
            <a:pPr lvl="1">
              <a:buNone/>
            </a:pPr>
            <a:r>
              <a:rPr lang="hu-HU" b="1" dirty="0" smtClean="0"/>
              <a:t>	Erdőterület nyilvántartásba vétele</a:t>
            </a:r>
          </a:p>
          <a:p>
            <a:pPr lvl="1"/>
            <a:r>
              <a:rPr lang="hu-HU" b="1" dirty="0" smtClean="0"/>
              <a:t>Művelési ág váltás (földmérés?)</a:t>
            </a:r>
          </a:p>
          <a:p>
            <a:pPr lvl="1"/>
            <a:r>
              <a:rPr lang="hu-HU" b="1" dirty="0" smtClean="0"/>
              <a:t>Erdőgazdálkodói nyilvántart. vétel</a:t>
            </a:r>
          </a:p>
          <a:p>
            <a:pPr lvl="1"/>
            <a:endParaRPr lang="hu-HU" dirty="0" smtClean="0"/>
          </a:p>
          <a:p>
            <a:pPr lvl="1">
              <a:buNone/>
            </a:pPr>
            <a:endParaRPr lang="hu-HU" dirty="0" smtClean="0"/>
          </a:p>
          <a:p>
            <a:pPr lvl="1">
              <a:buNone/>
            </a:pPr>
            <a:endParaRPr lang="hu-HU" dirty="0" smtClean="0"/>
          </a:p>
        </p:txBody>
      </p:sp>
      <p:sp>
        <p:nvSpPr>
          <p:cNvPr id="9" name="Tartalom helye 8"/>
          <p:cNvSpPr>
            <a:spLocks noGrp="1"/>
          </p:cNvSpPr>
          <p:nvPr>
            <p:ph sz="half" idx="2"/>
          </p:nvPr>
        </p:nvSpPr>
        <p:spPr>
          <a:xfrm>
            <a:off x="5072066" y="1600201"/>
            <a:ext cx="3614734" cy="3829063"/>
          </a:xfrm>
        </p:spPr>
        <p:txBody>
          <a:bodyPr>
            <a:normAutofit fontScale="92500"/>
          </a:bodyPr>
          <a:lstStyle/>
          <a:p>
            <a:endParaRPr lang="hu-HU" dirty="0" smtClean="0"/>
          </a:p>
          <a:p>
            <a:r>
              <a:rPr lang="hu-HU" sz="2400" dirty="0" smtClean="0"/>
              <a:t>60 	nap</a:t>
            </a:r>
          </a:p>
          <a:p>
            <a:r>
              <a:rPr lang="hu-HU" sz="2400" dirty="0" smtClean="0"/>
              <a:t>60 	nap, min. 8 nap</a:t>
            </a:r>
          </a:p>
          <a:p>
            <a:r>
              <a:rPr lang="hu-HU" sz="2400" dirty="0" smtClean="0"/>
              <a:t>21 	nap</a:t>
            </a:r>
          </a:p>
          <a:p>
            <a:r>
              <a:rPr lang="hu-HU" sz="2400" u="sng" dirty="0" smtClean="0"/>
              <a:t>7    	nap                    </a:t>
            </a:r>
            <a:r>
              <a:rPr lang="hu-HU" sz="2400" u="sng" dirty="0" smtClean="0">
                <a:solidFill>
                  <a:srgbClr val="FF0000"/>
                </a:solidFill>
              </a:rPr>
              <a:t>96 nap</a:t>
            </a:r>
          </a:p>
          <a:p>
            <a:endParaRPr lang="hu-HU" sz="2400" dirty="0" smtClean="0"/>
          </a:p>
          <a:p>
            <a:r>
              <a:rPr lang="hu-HU" sz="2400" dirty="0" smtClean="0"/>
              <a:t>60 nap, min. 8 nap</a:t>
            </a:r>
          </a:p>
          <a:p>
            <a:r>
              <a:rPr lang="hu-HU" sz="2400" dirty="0" smtClean="0"/>
              <a:t>60 nap, min. 8 nap</a:t>
            </a:r>
          </a:p>
          <a:p>
            <a:r>
              <a:rPr lang="hu-HU" sz="2400" dirty="0" smtClean="0"/>
              <a:t>90 nap, min. 8 nap   </a:t>
            </a:r>
            <a:r>
              <a:rPr lang="hu-HU" sz="2400" u="sng" dirty="0" smtClean="0">
                <a:solidFill>
                  <a:srgbClr val="FF0000"/>
                </a:solidFill>
              </a:rPr>
              <a:t>24 nap</a:t>
            </a:r>
          </a:p>
          <a:p>
            <a:endParaRPr lang="hu-HU" sz="2400" dirty="0" smtClean="0"/>
          </a:p>
          <a:p>
            <a:endParaRPr lang="hu-HU" sz="2400" dirty="0"/>
          </a:p>
        </p:txBody>
      </p:sp>
      <p:sp>
        <p:nvSpPr>
          <p:cNvPr id="10" name="Lefelé nyíl 9"/>
          <p:cNvSpPr/>
          <p:nvPr/>
        </p:nvSpPr>
        <p:spPr>
          <a:xfrm>
            <a:off x="3071802" y="5357826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/>
          <p:cNvSpPr txBox="1"/>
          <p:nvPr/>
        </p:nvSpPr>
        <p:spPr>
          <a:xfrm>
            <a:off x="1214414" y="6072206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KIFIZETÉSI KÉRELEM BEADÁSA</a:t>
            </a:r>
            <a:endParaRPr lang="hu-HU" sz="2400" b="1" dirty="0"/>
          </a:p>
        </p:txBody>
      </p:sp>
      <p:sp>
        <p:nvSpPr>
          <p:cNvPr id="12" name="Lefelé nyíl 11"/>
          <p:cNvSpPr/>
          <p:nvPr/>
        </p:nvSpPr>
        <p:spPr>
          <a:xfrm>
            <a:off x="7929586" y="5286388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Szövegdoboz 12"/>
          <p:cNvSpPr txBox="1"/>
          <p:nvPr/>
        </p:nvSpPr>
        <p:spPr>
          <a:xfrm>
            <a:off x="7358082" y="600076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Kivitelezés április 15-ig!?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26000" b="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</a:t>
            </a:r>
            <a:br>
              <a:rPr lang="hu-HU" b="1" dirty="0" smtClean="0"/>
            </a:br>
            <a:r>
              <a:rPr lang="hu-HU" b="1" dirty="0" smtClean="0"/>
              <a:t>kifizetési kérelem</a:t>
            </a:r>
            <a:endParaRPr lang="hu-HU" b="1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Változó, földrészletet, akár községhatárt is metsző blokkhatárok</a:t>
            </a:r>
          </a:p>
          <a:p>
            <a:r>
              <a:rPr lang="hu-HU" sz="2800" b="1" dirty="0" smtClean="0"/>
              <a:t>2008-as SAPS </a:t>
            </a:r>
            <a:r>
              <a:rPr lang="hu-HU" sz="2800" b="1" dirty="0" err="1" smtClean="0"/>
              <a:t>fedvény</a:t>
            </a:r>
            <a:r>
              <a:rPr lang="hu-HU" sz="2800" b="1" dirty="0" smtClean="0"/>
              <a:t> problémák  </a:t>
            </a:r>
          </a:p>
          <a:p>
            <a:endParaRPr lang="hu-HU" sz="2800" b="1" dirty="0" smtClean="0"/>
          </a:p>
          <a:p>
            <a:pPr algn="ctr">
              <a:buNone/>
            </a:pPr>
            <a:r>
              <a:rPr lang="hu-HU" sz="2800" b="1" dirty="0" smtClean="0"/>
              <a:t>Változhatnak a jövedelempótló támogatásra alkalmas területek!!! </a:t>
            </a:r>
          </a:p>
          <a:p>
            <a:pPr>
              <a:buNone/>
            </a:pPr>
            <a:endParaRPr lang="hu-HU" sz="2800" b="1" dirty="0" smtClean="0"/>
          </a:p>
          <a:p>
            <a:pPr>
              <a:buNone/>
            </a:pPr>
            <a:r>
              <a:rPr lang="hu-HU" sz="2800" b="1" dirty="0" smtClean="0"/>
              <a:t>Sok kis részterületet kell kialakítani az igénylés során</a:t>
            </a:r>
            <a:endParaRPr lang="hu-HU" sz="2800" b="1" dirty="0"/>
          </a:p>
        </p:txBody>
      </p:sp>
      <p:sp>
        <p:nvSpPr>
          <p:cNvPr id="6" name="Lefelé nyíl 5"/>
          <p:cNvSpPr/>
          <p:nvPr/>
        </p:nvSpPr>
        <p:spPr>
          <a:xfrm>
            <a:off x="3071802" y="3357562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Lefelé nyíl 6"/>
          <p:cNvSpPr/>
          <p:nvPr/>
        </p:nvSpPr>
        <p:spPr>
          <a:xfrm>
            <a:off x="4500562" y="4857760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Faállománnyal borított</a:t>
            </a:r>
            <a:br>
              <a:rPr lang="hu-HU" b="1" dirty="0" smtClean="0"/>
            </a:br>
            <a:r>
              <a:rPr lang="hu-HU" b="1" dirty="0" smtClean="0"/>
              <a:t>terület növelése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Támogatással</a:t>
            </a:r>
            <a:r>
              <a:rPr lang="hu-HU" b="1" dirty="0" smtClean="0"/>
              <a:t>:</a:t>
            </a:r>
          </a:p>
          <a:p>
            <a:pPr lvl="1"/>
            <a:r>
              <a:rPr lang="hu-HU" b="1" dirty="0" smtClean="0"/>
              <a:t>Erdőtelepítéssel (erdő művelési ág!)</a:t>
            </a:r>
          </a:p>
          <a:p>
            <a:pPr lvl="1"/>
            <a:r>
              <a:rPr lang="hu-HU" b="1" dirty="0" smtClean="0"/>
              <a:t>Fás szárú ipari célú ültetvény létesítésével</a:t>
            </a:r>
          </a:p>
          <a:p>
            <a:pPr lvl="1"/>
            <a:r>
              <a:rPr lang="hu-HU" b="1" dirty="0" smtClean="0"/>
              <a:t>Agrár-erdészeti rendszerek létrehozásával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u-HU" b="1" dirty="0" smtClean="0"/>
              <a:t>Támogatás nélkül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hu-HU" sz="2800" b="1" dirty="0" smtClean="0"/>
              <a:t>Szabad rendelkezésű erdő létesítésével (fásított terület művelési ág!)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hu-HU" sz="2800" b="1" dirty="0" smtClean="0"/>
              <a:t>Védjük meg jelenlegi fásításainkat!!!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</a:t>
            </a:r>
            <a:br>
              <a:rPr lang="hu-HU" b="1" dirty="0" smtClean="0"/>
            </a:br>
            <a:r>
              <a:rPr lang="hu-HU" b="1" dirty="0" smtClean="0"/>
              <a:t>kifizetési kérelem</a:t>
            </a:r>
            <a:endParaRPr lang="hu-HU" b="1" dirty="0"/>
          </a:p>
        </p:txBody>
      </p:sp>
      <p:pic>
        <p:nvPicPr>
          <p:cNvPr id="1026" name="Picture 2" descr="C:\Users\Dell\AppData\Local\Temp\erdészeti térkép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1500174"/>
            <a:ext cx="4021282" cy="4960834"/>
          </a:xfrm>
          <a:prstGeom prst="rect">
            <a:avLst/>
          </a:prstGeom>
          <a:noFill/>
        </p:spPr>
      </p:pic>
      <p:pic>
        <p:nvPicPr>
          <p:cNvPr id="6" name="Kép 5" descr="kifkér táblarajz-ja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500174"/>
            <a:ext cx="4212327" cy="4929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>
                <a:solidFill>
                  <a:srgbClr val="FFFF00"/>
                </a:solidFill>
              </a:rPr>
              <a:t>Néhány érdekesség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3286116" y="600076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smtClean="0">
                <a:solidFill>
                  <a:srgbClr val="FFFF00"/>
                </a:solidFill>
              </a:rPr>
              <a:t>2018.06.05.</a:t>
            </a:r>
            <a:endParaRPr lang="hu-HU" sz="3600" b="1" dirty="0">
              <a:solidFill>
                <a:srgbClr val="FFFF00"/>
              </a:solidFill>
            </a:endParaRPr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Néhány érdekesség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0" y="6143644"/>
            <a:ext cx="9001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smtClean="0">
                <a:solidFill>
                  <a:srgbClr val="FFFF00"/>
                </a:solidFill>
              </a:rPr>
              <a:t>2019.05.17. – erdőtelepítés akác magvetéssel</a:t>
            </a:r>
            <a:endParaRPr lang="hu-HU" sz="3600" b="1" dirty="0">
              <a:solidFill>
                <a:srgbClr val="FFFF00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Néhány érdekesség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643042" y="5903893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rgbClr val="FFFF00"/>
                </a:solidFill>
              </a:rPr>
              <a:t>Elrettentő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sz="2800" b="1" dirty="0" smtClean="0">
                <a:solidFill>
                  <a:srgbClr val="FFFF00"/>
                </a:solidFill>
              </a:rPr>
              <a:t>példa – kéreghántás </a:t>
            </a:r>
            <a:r>
              <a:rPr lang="hu-HU" sz="2800" b="1" dirty="0" err="1" smtClean="0">
                <a:solidFill>
                  <a:srgbClr val="FFFF00"/>
                </a:solidFill>
              </a:rPr>
              <a:t>Paulownia</a:t>
            </a:r>
            <a:r>
              <a:rPr lang="hu-HU" sz="2800" b="1" dirty="0" smtClean="0">
                <a:solidFill>
                  <a:srgbClr val="FFFF00"/>
                </a:solidFill>
              </a:rPr>
              <a:t> (császárfa) ültetvényben</a:t>
            </a:r>
            <a:endParaRPr lang="hu-HU" sz="2800" b="1" dirty="0">
              <a:solidFill>
                <a:srgbClr val="FFFF00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Néhány érdekesség</a:t>
            </a:r>
            <a:endParaRPr lang="hu-HU" b="1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 descr="IMG_20190208_125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" name="Kép 4" descr="fapiac_szloge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440" y="6144756"/>
            <a:ext cx="2448560" cy="71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WP_20160323_13_41_10_P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  <p:pic>
        <p:nvPicPr>
          <p:cNvPr id="5" name="Kép 4" descr="fapiac_szloge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440" y="6144756"/>
            <a:ext cx="2448560" cy="71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IMG_20181209_1514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6" name="Kép 5" descr="fapiac_szloge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440" y="6144756"/>
            <a:ext cx="2448560" cy="71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 descr="fapiac_szloge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440" y="6144756"/>
            <a:ext cx="2448560" cy="71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IMG_20181012_1600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" name="Kép 4" descr="fapiac_szlogen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440" y="6144756"/>
            <a:ext cx="2448560" cy="71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439850"/>
          </a:xfrm>
        </p:spPr>
        <p:txBody>
          <a:bodyPr>
            <a:normAutofit/>
          </a:bodyPr>
          <a:lstStyle/>
          <a:p>
            <a:r>
              <a:rPr lang="hu-HU" sz="4000" b="1" dirty="0" smtClean="0"/>
              <a:t>Szabad rendelkezésű erdő létesítése</a:t>
            </a:r>
            <a:br>
              <a:rPr lang="hu-HU" sz="4000" b="1" dirty="0" smtClean="0"/>
            </a:br>
            <a:r>
              <a:rPr lang="hu-HU" sz="4000" b="1" i="1" dirty="0" smtClean="0"/>
              <a:t>támogatás nélkül</a:t>
            </a:r>
            <a:endParaRPr lang="hu-HU" sz="4000" b="1" i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92500"/>
          </a:bodyPr>
          <a:lstStyle/>
          <a:p>
            <a:r>
              <a:rPr lang="hu-HU" b="1" dirty="0" smtClean="0"/>
              <a:t>Egyszerűsített erdőtelepítési-kivitelezési tervdokumentáció</a:t>
            </a:r>
          </a:p>
          <a:p>
            <a:r>
              <a:rPr lang="hu-HU" b="1" dirty="0" smtClean="0"/>
              <a:t>Bejelentés az erdészeti hatósághoz</a:t>
            </a:r>
          </a:p>
          <a:p>
            <a:r>
              <a:rPr lang="hu-HU" b="1" dirty="0" smtClean="0"/>
              <a:t>Nem kerül az erdőállomány-adattárba</a:t>
            </a:r>
          </a:p>
          <a:p>
            <a:r>
              <a:rPr lang="hu-HU" b="1" dirty="0" smtClean="0"/>
              <a:t>Bejelentés után szabadon kezelhető, sőt felszámolható </a:t>
            </a:r>
          </a:p>
          <a:p>
            <a:pPr lvl="7"/>
            <a:endParaRPr lang="hu-HU" b="1" dirty="0" smtClean="0"/>
          </a:p>
          <a:p>
            <a:pPr lvl="7">
              <a:buNone/>
            </a:pPr>
            <a:r>
              <a:rPr lang="hu-HU" sz="3200" b="1" dirty="0" smtClean="0"/>
              <a:t>Újra mg-i művelésbe vonható</a:t>
            </a:r>
            <a:endParaRPr lang="hu-HU" sz="3200" b="1" dirty="0"/>
          </a:p>
        </p:txBody>
      </p:sp>
      <p:sp>
        <p:nvSpPr>
          <p:cNvPr id="5" name="Lefelé nyíl 4"/>
          <p:cNvSpPr/>
          <p:nvPr/>
        </p:nvSpPr>
        <p:spPr>
          <a:xfrm rot="19141633">
            <a:off x="3310276" y="4967549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rtalom helye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hu-HU" sz="5400" b="1" dirty="0" smtClean="0"/>
              <a:t>KÖSZÖNÖM MEGTISZTELŐ FIGYELMÜKET</a:t>
            </a:r>
            <a:r>
              <a:rPr lang="hu-HU" sz="5400" dirty="0" smtClean="0"/>
              <a:t>!</a:t>
            </a:r>
          </a:p>
          <a:p>
            <a:pPr algn="ctr">
              <a:buNone/>
            </a:pPr>
            <a:r>
              <a:rPr lang="hu-HU" sz="5400" dirty="0" err="1" smtClean="0">
                <a:solidFill>
                  <a:srgbClr val="0070C0"/>
                </a:solidFill>
              </a:rPr>
              <a:t>www.fapiac.hu</a:t>
            </a:r>
            <a:endParaRPr lang="hu-HU" sz="54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hu-HU" sz="5400" dirty="0" smtClean="0"/>
          </a:p>
          <a:p>
            <a:pPr algn="ctr">
              <a:buNone/>
            </a:pPr>
            <a:r>
              <a:rPr lang="hu-HU" sz="5400" b="1" dirty="0" smtClean="0">
                <a:solidFill>
                  <a:srgbClr val="0070C0"/>
                </a:solidFill>
              </a:rPr>
              <a:t>WWW.FAPIAC.HU</a:t>
            </a:r>
            <a:endParaRPr lang="hu-HU" sz="5400" b="1" dirty="0">
              <a:solidFill>
                <a:srgbClr val="0070C0"/>
              </a:solidFill>
            </a:endParaRPr>
          </a:p>
        </p:txBody>
      </p:sp>
      <p:pic>
        <p:nvPicPr>
          <p:cNvPr id="4" name="Kép 3" descr="fapiac_szlogenn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573120"/>
            <a:ext cx="7843972" cy="228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Erdőtelepítés - </a:t>
            </a:r>
            <a:r>
              <a:rPr lang="hu-HU" b="1" i="1" dirty="0" smtClean="0"/>
              <a:t>támogatással</a:t>
            </a:r>
            <a:endParaRPr lang="hu-HU" b="1" i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b="1" dirty="0" smtClean="0"/>
              <a:t>Terület beazonosítása – támogathatóság vizsgálata</a:t>
            </a:r>
          </a:p>
          <a:p>
            <a:r>
              <a:rPr lang="hu-HU" b="1" dirty="0" smtClean="0"/>
              <a:t>Termőhely-feltárás végrehajtása</a:t>
            </a:r>
          </a:p>
          <a:p>
            <a:r>
              <a:rPr lang="hu-HU" b="1" dirty="0" smtClean="0"/>
              <a:t>Fafaj(</a:t>
            </a:r>
            <a:r>
              <a:rPr lang="hu-HU" b="1" dirty="0" err="1" smtClean="0"/>
              <a:t>ta</a:t>
            </a:r>
            <a:r>
              <a:rPr lang="hu-HU" b="1" dirty="0" smtClean="0"/>
              <a:t>) választása</a:t>
            </a:r>
          </a:p>
          <a:p>
            <a:r>
              <a:rPr lang="hu-HU" b="1" dirty="0" smtClean="0"/>
              <a:t>Erdőtelepítési-kivitelezési terv elkészítése</a:t>
            </a:r>
          </a:p>
          <a:p>
            <a:r>
              <a:rPr lang="hu-HU" b="1" dirty="0" smtClean="0"/>
              <a:t>Erdészeti Hatóság jóváhagyása</a:t>
            </a:r>
          </a:p>
          <a:p>
            <a:r>
              <a:rPr lang="hu-HU" b="1" dirty="0" smtClean="0"/>
              <a:t>Támogatási kérelem beadása</a:t>
            </a:r>
          </a:p>
          <a:p>
            <a:r>
              <a:rPr lang="hu-HU" b="1" dirty="0" smtClean="0"/>
              <a:t>Megvalósítás</a:t>
            </a:r>
          </a:p>
          <a:p>
            <a:r>
              <a:rPr lang="hu-HU" b="1" dirty="0" smtClean="0"/>
              <a:t>Művelési ág váltás, erdőgazdálkodói bejelentkezés</a:t>
            </a:r>
          </a:p>
          <a:p>
            <a:r>
              <a:rPr lang="hu-HU" b="1" dirty="0" smtClean="0"/>
              <a:t>Kifizetési kérelmek beadása</a:t>
            </a:r>
          </a:p>
          <a:p>
            <a:r>
              <a:rPr lang="hu-HU" b="1" dirty="0" smtClean="0"/>
              <a:t>Fenntartás 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Ipari célú fás szárú ültetvény - </a:t>
            </a:r>
            <a:r>
              <a:rPr lang="hu-HU" b="1" i="1" dirty="0" smtClean="0"/>
              <a:t>támogatással</a:t>
            </a:r>
            <a:endParaRPr lang="hu-HU" b="1" i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b="1" dirty="0" smtClean="0"/>
              <a:t>Terület beazonosítása – támogathatóság vizsgálata</a:t>
            </a:r>
          </a:p>
          <a:p>
            <a:r>
              <a:rPr lang="hu-HU" b="1" dirty="0" smtClean="0"/>
              <a:t>Termőhelyleírás elkészítése</a:t>
            </a:r>
          </a:p>
          <a:p>
            <a:r>
              <a:rPr lang="hu-HU" b="1" dirty="0" smtClean="0"/>
              <a:t>Fafaj(</a:t>
            </a:r>
            <a:r>
              <a:rPr lang="hu-HU" b="1" dirty="0" err="1" smtClean="0"/>
              <a:t>ta</a:t>
            </a:r>
            <a:r>
              <a:rPr lang="hu-HU" b="1" dirty="0" smtClean="0"/>
              <a:t>) választása</a:t>
            </a:r>
          </a:p>
          <a:p>
            <a:r>
              <a:rPr lang="hu-HU" b="1" dirty="0" smtClean="0"/>
              <a:t>Egyszerűsített erdőtelepítési-kivitelezési terv elkészítése</a:t>
            </a:r>
          </a:p>
          <a:p>
            <a:r>
              <a:rPr lang="hu-HU" b="1" dirty="0" smtClean="0"/>
              <a:t>Erdészeti Hatóság jóváhagyása</a:t>
            </a:r>
          </a:p>
          <a:p>
            <a:r>
              <a:rPr lang="hu-HU" b="1" dirty="0" smtClean="0"/>
              <a:t>Támogatási kérelem beadása</a:t>
            </a:r>
          </a:p>
          <a:p>
            <a:r>
              <a:rPr lang="hu-HU" b="1" dirty="0" smtClean="0"/>
              <a:t>Megvalósítás</a:t>
            </a:r>
          </a:p>
          <a:p>
            <a:r>
              <a:rPr lang="hu-HU" b="1" dirty="0" smtClean="0"/>
              <a:t>Nincs művelési ág váltás, nincs erdőgazdálkodói bejelentkezés</a:t>
            </a:r>
          </a:p>
          <a:p>
            <a:r>
              <a:rPr lang="hu-HU" b="1" dirty="0" smtClean="0"/>
              <a:t>Kifizetési kérelmek beadása</a:t>
            </a:r>
          </a:p>
          <a:p>
            <a:r>
              <a:rPr lang="hu-HU" b="1" dirty="0" smtClean="0"/>
              <a:t>Fenntartás (</a:t>
            </a:r>
            <a:r>
              <a:rPr lang="hu-HU" b="1" dirty="0" err="1" smtClean="0"/>
              <a:t>max</a:t>
            </a:r>
            <a:r>
              <a:rPr lang="hu-HU" b="1" dirty="0" smtClean="0"/>
              <a:t>. 20 év)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Agrár-erdészeti rendszer - </a:t>
            </a:r>
            <a:r>
              <a:rPr lang="hu-HU" b="1" i="1" dirty="0" smtClean="0"/>
              <a:t>támogatással</a:t>
            </a:r>
            <a:endParaRPr lang="hu-HU" b="1" i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b="1" dirty="0" smtClean="0"/>
              <a:t>Terület beazonosítása – támogathatóság vizsgálata</a:t>
            </a:r>
          </a:p>
          <a:p>
            <a:r>
              <a:rPr lang="hu-HU" b="1" dirty="0" smtClean="0"/>
              <a:t>Fafajok-fafajták választása (erdei faj, gyümölcs fajta)</a:t>
            </a:r>
          </a:p>
          <a:p>
            <a:r>
              <a:rPr lang="hu-HU" b="1" dirty="0" smtClean="0"/>
              <a:t>Fásítás bejelentése</a:t>
            </a:r>
          </a:p>
          <a:p>
            <a:r>
              <a:rPr lang="hu-HU" b="1" dirty="0" smtClean="0"/>
              <a:t>Erdészeti Hatóság tudomásul vételi záradéka</a:t>
            </a:r>
          </a:p>
          <a:p>
            <a:r>
              <a:rPr lang="hu-HU" b="1" dirty="0" smtClean="0"/>
              <a:t>Támogatási kérelem beadása</a:t>
            </a:r>
          </a:p>
          <a:p>
            <a:r>
              <a:rPr lang="hu-HU" b="1" dirty="0" smtClean="0"/>
              <a:t>Megvalósítás</a:t>
            </a:r>
          </a:p>
          <a:p>
            <a:r>
              <a:rPr lang="hu-HU" b="1" dirty="0" smtClean="0"/>
              <a:t>Nincs művelési ág váltás, nincs erdőgazdálkodói bejelentkezés</a:t>
            </a:r>
          </a:p>
          <a:p>
            <a:r>
              <a:rPr lang="hu-HU" b="1" dirty="0" smtClean="0"/>
              <a:t>Kifizetési kérelmek beadása</a:t>
            </a:r>
          </a:p>
          <a:p>
            <a:r>
              <a:rPr lang="hu-HU" b="1" dirty="0" smtClean="0"/>
              <a:t>Fenntartás (5 év)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tulajdonosi és egyéb jogosultak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lnSpcReduction="10000"/>
          </a:bodyPr>
          <a:lstStyle/>
          <a:p>
            <a:r>
              <a:rPr lang="hu-HU" b="1" dirty="0" smtClean="0"/>
              <a:t>Tulajdonosi hozzájárulás szükséges – minden tulajdonos hozzájárulása szükséges </a:t>
            </a:r>
          </a:p>
          <a:p>
            <a:r>
              <a:rPr lang="hu-HU" b="1" dirty="0" smtClean="0"/>
              <a:t>Egyéb jogosultak</a:t>
            </a:r>
          </a:p>
          <a:p>
            <a:pPr lvl="1"/>
            <a:r>
              <a:rPr lang="hu-HU" b="1" dirty="0" smtClean="0"/>
              <a:t>Haszonélvezeti, özvegyi, stb. jogosultak nyilatkozatai</a:t>
            </a:r>
          </a:p>
          <a:p>
            <a:pPr lvl="1"/>
            <a:r>
              <a:rPr lang="hu-HU" b="1" dirty="0" smtClean="0"/>
              <a:t>Vezetékjog</a:t>
            </a:r>
          </a:p>
          <a:p>
            <a:pPr lvl="2"/>
            <a:r>
              <a:rPr lang="hu-HU" b="1" dirty="0" smtClean="0"/>
              <a:t>Közműegyeztetés</a:t>
            </a:r>
          </a:p>
          <a:p>
            <a:pPr lvl="2"/>
            <a:r>
              <a:rPr lang="hu-HU" b="1" dirty="0" smtClean="0"/>
              <a:t>Védőzónák (nyiladék, </a:t>
            </a:r>
            <a:r>
              <a:rPr lang="hu-HU" b="1" dirty="0" smtClean="0"/>
              <a:t>tisztás)             nem támogatható 					   területek!</a:t>
            </a:r>
            <a:endParaRPr lang="hu-HU" b="1" dirty="0"/>
          </a:p>
        </p:txBody>
      </p:sp>
      <p:sp>
        <p:nvSpPr>
          <p:cNvPr id="4" name="Szaggatott nyíl jobbra 3"/>
          <p:cNvSpPr/>
          <p:nvPr/>
        </p:nvSpPr>
        <p:spPr>
          <a:xfrm>
            <a:off x="5429256" y="5286388"/>
            <a:ext cx="571504" cy="2143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Gyakorlati problémák – tulajdonosi és földhasználati jogok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hu-HU" b="1" dirty="0" smtClean="0"/>
              <a:t>Érvényes földhasználati jogosultság kell</a:t>
            </a:r>
          </a:p>
          <a:p>
            <a:r>
              <a:rPr lang="hu-HU" b="1" dirty="0" smtClean="0"/>
              <a:t>Csak a földhasználó adhat be támogatási kérelmet (nem „mi vagyunk” a földhasználók /anya, apa, nagyi, gyerek, testvér, feleség, stb.,/ hanem </a:t>
            </a:r>
            <a:r>
              <a:rPr lang="hu-HU" b="1" u="sng" dirty="0" smtClean="0"/>
              <a:t>én</a:t>
            </a:r>
            <a:r>
              <a:rPr lang="hu-HU" b="1" dirty="0" smtClean="0"/>
              <a:t> vagyok a földhasználó!)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Gyakorlati problémák – tervezés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smtClean="0"/>
              <a:t>Mennyi – mi mennyi?</a:t>
            </a:r>
          </a:p>
          <a:p>
            <a:pPr lvl="1"/>
            <a:r>
              <a:rPr lang="hu-HU" b="1" dirty="0" smtClean="0"/>
              <a:t>„csak jó két hektár”</a:t>
            </a:r>
          </a:p>
          <a:p>
            <a:pPr lvl="1">
              <a:buNone/>
            </a:pPr>
            <a:endParaRPr lang="hu-HU" b="1" dirty="0" smtClean="0"/>
          </a:p>
          <a:p>
            <a:pPr lvl="1">
              <a:buNone/>
            </a:pPr>
            <a:r>
              <a:rPr lang="hu-HU" b="1" dirty="0" smtClean="0"/>
              <a:t> </a:t>
            </a:r>
          </a:p>
          <a:p>
            <a:pPr lvl="1"/>
            <a:r>
              <a:rPr lang="hu-HU" b="1" dirty="0" smtClean="0"/>
              <a:t> de halmozottan hátrányos terület: </a:t>
            </a:r>
          </a:p>
          <a:p>
            <a:pPr lvl="2"/>
            <a:r>
              <a:rPr lang="hu-HU" b="1" dirty="0" smtClean="0"/>
              <a:t>közműegyeztetés, és </a:t>
            </a:r>
          </a:p>
          <a:p>
            <a:pPr lvl="2"/>
            <a:r>
              <a:rPr lang="hu-HU" b="1" dirty="0" smtClean="0"/>
              <a:t>cseretelepítés</a:t>
            </a:r>
          </a:p>
        </p:txBody>
      </p:sp>
      <p:sp>
        <p:nvSpPr>
          <p:cNvPr id="4" name="Lefelé nyíl 3"/>
          <p:cNvSpPr/>
          <p:nvPr/>
        </p:nvSpPr>
        <p:spPr>
          <a:xfrm>
            <a:off x="2357422" y="2857496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511</Words>
  <Application>Microsoft Office PowerPoint</Application>
  <PresentationFormat>Diavetítés a képernyőre (4:3 oldalarány)</PresentationFormat>
  <Paragraphs>154</Paragraphs>
  <Slides>30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30</vt:i4>
      </vt:variant>
    </vt:vector>
  </HeadingPairs>
  <TitlesOfParts>
    <vt:vector size="31" baseType="lpstr">
      <vt:lpstr>Office-téma</vt:lpstr>
      <vt:lpstr>ERDŐTELEPÍTÉSEK, FÁSÍTÁSOK TERVEZÉSÉNEK,  TÁMOGATÁS-IGÉNYLÉSÉNEK GYAKORLATI TAPASZTALATAI</vt:lpstr>
      <vt:lpstr>Faállománnyal borított terület növelése</vt:lpstr>
      <vt:lpstr>Szabad rendelkezésű erdő létesítése támogatás nélkül</vt:lpstr>
      <vt:lpstr>Erdőtelepítés - támogatással</vt:lpstr>
      <vt:lpstr>Ipari célú fás szárú ültetvény - támogatással</vt:lpstr>
      <vt:lpstr>Agrár-erdészeti rendszer - támogatással</vt:lpstr>
      <vt:lpstr>Gyakorlati problémák – tulajdonosi és egyéb jogosultak</vt:lpstr>
      <vt:lpstr>Gyakorlati problémák – tulajdonosi és földhasználati jogok</vt:lpstr>
      <vt:lpstr>Gyakorlati problémák – tervezés</vt:lpstr>
      <vt:lpstr>Gyakorlati problémák - tervezés</vt:lpstr>
      <vt:lpstr>Gyakorlati problémák - tervezés</vt:lpstr>
      <vt:lpstr>Gyakorlati problémák - tervezés</vt:lpstr>
      <vt:lpstr>Gyakorlati problémák – tervezés</vt:lpstr>
      <vt:lpstr>„Ki gépen száll fölébe…”</vt:lpstr>
      <vt:lpstr>„… annak térkép e táj…”</vt:lpstr>
      <vt:lpstr>Gyakorlati problémák - tervezés</vt:lpstr>
      <vt:lpstr>Gyakorlati problémák –  támogatás- és kifizetésigénylés</vt:lpstr>
      <vt:lpstr>Gyakorlati problémák –  kifizetési kérelem</vt:lpstr>
      <vt:lpstr>Gyakorlati problémák –  kifizetési kérelem</vt:lpstr>
      <vt:lpstr>Gyakorlati problémák –  kifizetési kérelem</vt:lpstr>
      <vt:lpstr>Néhány érdekesség</vt:lpstr>
      <vt:lpstr>Néhány érdekesség</vt:lpstr>
      <vt:lpstr>Néhány érdekesség</vt:lpstr>
      <vt:lpstr>Néhány érdekesség</vt:lpstr>
      <vt:lpstr>25. dia</vt:lpstr>
      <vt:lpstr>26. dia</vt:lpstr>
      <vt:lpstr>27. dia</vt:lpstr>
      <vt:lpstr>28. dia</vt:lpstr>
      <vt:lpstr>29. dia</vt:lpstr>
      <vt:lpstr>30.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Dell</dc:creator>
  <cp:lastModifiedBy>Dell</cp:lastModifiedBy>
  <cp:revision>123</cp:revision>
  <dcterms:created xsi:type="dcterms:W3CDTF">2019-05-17T10:29:37Z</dcterms:created>
  <dcterms:modified xsi:type="dcterms:W3CDTF">2019-05-22T16:44:33Z</dcterms:modified>
</cp:coreProperties>
</file>